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147482725" r:id="rId5"/>
    <p:sldId id="2147482752" r:id="rId6"/>
    <p:sldId id="2147482751" r:id="rId7"/>
    <p:sldId id="2147482726" r:id="rId8"/>
    <p:sldId id="2147482730" r:id="rId9"/>
    <p:sldId id="2147482737" r:id="rId10"/>
    <p:sldId id="2147482744" r:id="rId11"/>
    <p:sldId id="2147482738" r:id="rId12"/>
    <p:sldId id="10957" r:id="rId13"/>
    <p:sldId id="569" r:id="rId14"/>
    <p:sldId id="2147482740" r:id="rId15"/>
    <p:sldId id="2147482741" r:id="rId16"/>
    <p:sldId id="2147482743" r:id="rId17"/>
    <p:sldId id="2147482756" r:id="rId18"/>
    <p:sldId id="2147482753" r:id="rId19"/>
    <p:sldId id="2147482735" r:id="rId20"/>
  </p:sldIdLst>
  <p:sldSz cx="9144000" cy="5148263"/>
  <p:notesSz cx="6797675" cy="9926638"/>
  <p:custDataLst>
    <p:tags r:id="rId23"/>
  </p:custDataLst>
  <p:defaultTextStyle>
    <a:defPPr>
      <a:defRPr lang="c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ní slide" id="{491F45C8-BAC8-4666-A2C3-F8F058EBAB34}">
          <p14:sldIdLst>
            <p14:sldId id="2147482725"/>
            <p14:sldId id="2147482752"/>
            <p14:sldId id="2147482751"/>
          </p14:sldIdLst>
        </p14:section>
        <p14:section name="Slides Týmový dialog" id="{DB4CFF2D-194C-4F0C-9612-84FB7A08E946}">
          <p14:sldIdLst>
            <p14:sldId id="2147482726"/>
            <p14:sldId id="2147482730"/>
            <p14:sldId id="2147482737"/>
            <p14:sldId id="2147482744"/>
            <p14:sldId id="2147482738"/>
            <p14:sldId id="10957"/>
            <p14:sldId id="569"/>
            <p14:sldId id="2147482740"/>
            <p14:sldId id="2147482741"/>
            <p14:sldId id="2147482743"/>
            <p14:sldId id="2147482756"/>
            <p14:sldId id="2147482753"/>
            <p14:sldId id="214748273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E6E33D-E28D-C66C-2219-7AC45051FE3A}" name="Metzler, Ines" initials="MI" userId="S::A0022535@kiongroup.com::02ce60d4-435d-4457-bfbb-217b3b611000" providerId="AD"/>
  <p188:author id="{93C524A9-9AEC-E441-F767-D956E9B882E6}" name="Lutz, Rebecca" initials="LR" userId="S::A0100193@kiongroup.com::c3a40ffd-438b-497a-910c-89ec38d349da" providerId="AD"/>
  <p188:author id="{9031B3F2-D876-AF56-F6AC-022D5B530984}" name="Cornel, Clara" initials="CC" userId="S::A0056712@kiongroup.com::ec7e28d7-6e8b-4cdd-9c16-98db45c5b9a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ock, Rene" initials="RG" lastIdx="2" clrIdx="0">
    <p:extLst>
      <p:ext uri="{19B8F6BF-5375-455C-9EA6-DF929625EA0E}">
        <p15:presenceInfo xmlns:p15="http://schemas.microsoft.com/office/powerpoint/2012/main" userId="Glock, Re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7D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36B4C9-00BE-47F6-B1E5-EB6F7CB0528A}" v="35" dt="2025-02-18T19:54:56.861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754" autoAdjust="0"/>
  </p:normalViewPr>
  <p:slideViewPr>
    <p:cSldViewPr showGuides="1">
      <p:cViewPr varScale="1">
        <p:scale>
          <a:sx n="82" d="100"/>
          <a:sy n="82" d="100"/>
        </p:scale>
        <p:origin x="1502" y="77"/>
      </p:cViewPr>
      <p:guideLst/>
    </p:cSldViewPr>
  </p:slideViewPr>
  <p:outlineViewPr>
    <p:cViewPr>
      <p:scale>
        <a:sx n="33" d="100"/>
        <a:sy n="33" d="100"/>
      </p:scale>
      <p:origin x="0" y="-390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4160"/>
    </p:cViewPr>
  </p:sorterViewPr>
  <p:notesViewPr>
    <p:cSldViewPr>
      <p:cViewPr>
        <p:scale>
          <a:sx n="100" d="100"/>
          <a:sy n="100" d="100"/>
        </p:scale>
        <p:origin x="2323" y="-107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Počty dětí Pojd</a:t>
            </a:r>
            <a:r>
              <a:rPr lang="cs-CZ" baseline="0"/>
              <a:t> hrát hokej </a:t>
            </a:r>
            <a:r>
              <a:rPr lang="cs-CZ" baseline="0">
                <a:solidFill>
                  <a:srgbClr val="0070C0"/>
                </a:solidFill>
              </a:rPr>
              <a:t>leden</a:t>
            </a:r>
            <a:r>
              <a:rPr lang="cs-CZ" baseline="0"/>
              <a:t> - </a:t>
            </a:r>
            <a:r>
              <a:rPr lang="cs-CZ" baseline="0">
                <a:solidFill>
                  <a:schemeClr val="accent2"/>
                </a:solidFill>
              </a:rPr>
              <a:t> září    </a:t>
            </a:r>
            <a:r>
              <a:rPr lang="cs-CZ" baseline="0">
                <a:solidFill>
                  <a:sysClr val="windowText" lastClr="000000"/>
                </a:solidFill>
              </a:rPr>
              <a:t>( rok 2021 Covid)    </a:t>
            </a:r>
            <a:endParaRPr lang="cs-CZ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3135302531627991E-2"/>
          <c:y val="0.11972240154938669"/>
          <c:w val="0.90261425655126437"/>
          <c:h val="0.663110312469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Leden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List1!$B$2:$B$5</c:f>
              <c:numCache>
                <c:formatCode>General</c:formatCode>
                <c:ptCount val="4"/>
                <c:pt idx="0">
                  <c:v>22</c:v>
                </c:pt>
                <c:pt idx="1">
                  <c:v>1</c:v>
                </c:pt>
                <c:pt idx="2">
                  <c:v>8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E-4FD0-B1F5-44D7AA07206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Září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List1!$C$2:$C$5</c:f>
              <c:numCache>
                <c:formatCode>General</c:formatCode>
                <c:ptCount val="4"/>
                <c:pt idx="0">
                  <c:v>11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6E-4FD0-B1F5-44D7AA072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429672"/>
        <c:axId val="442430848"/>
      </c:barChart>
      <c:catAx>
        <c:axId val="442429672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2430848"/>
        <c:crosses val="autoZero"/>
        <c:auto val="1"/>
        <c:lblAlgn val="ctr"/>
        <c:lblOffset val="100"/>
        <c:noMultiLvlLbl val="0"/>
      </c:catAx>
      <c:valAx>
        <c:axId val="44243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</a:t>
                </a:r>
                <a:r>
                  <a:rPr lang="cs-CZ" baseline="0"/>
                  <a:t> dětí 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2429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FFEC783-E1F1-49F0-A95E-C58DC926D4FB}" type="datetimeFigureOut">
              <a:rPr lang="en-US" sz="1100"/>
              <a:t>4/15/2025</a:t>
            </a:fld>
            <a:endParaRPr lang="en-US" sz="11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sz="11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E20D36BC-BED9-4078-89C5-00DB24FFFD6C}" type="slidenum">
              <a:rPr lang="en-US" sz="1100"/>
              <a:t>‹#›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8654406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100"/>
            </a:lvl1pPr>
          </a:lstStyle>
          <a:p>
            <a:fld id="{6FFC4834-D93F-41D9-B11D-488C25928D9C}" type="datetimeFigureOut">
              <a:rPr lang="de-DE" smtClean="0"/>
              <a:pPr/>
              <a:t>15.04.2025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100"/>
            </a:lvl1pPr>
          </a:lstStyle>
          <a:p>
            <a:fld id="{3039A6FC-E627-4A9D-8B8B-1C62E384257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25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anose="020B0604020202020204" pitchFamily="34" charset="0"/>
      <a:buNone/>
      <a:defRPr lang="de-DE" sz="1000" kern="1200" dirty="0">
        <a:solidFill>
          <a:schemeClr val="tx1"/>
        </a:solidFill>
        <a:latin typeface="+mn-lt"/>
        <a:ea typeface="+mn-ea"/>
        <a:cs typeface="+mn-cs"/>
      </a:defRPr>
    </a:lvl1pPr>
    <a:lvl2pPr marL="177800" indent="-176213" algn="l" defTabSz="914400" rtl="0" eaLnBrk="1" latinLnBrk="0" hangingPunct="1">
      <a:buFont typeface="Symbol" panose="05050102010706020507" pitchFamily="18" charset="2"/>
      <a:buChar char="-"/>
      <a:defRPr lang="de-DE" sz="1000" kern="1200" dirty="0">
        <a:solidFill>
          <a:schemeClr val="tx1"/>
        </a:solidFill>
        <a:latin typeface="+mn-lt"/>
        <a:ea typeface="+mn-ea"/>
        <a:cs typeface="+mn-cs"/>
      </a:defRPr>
    </a:lvl2pPr>
    <a:lvl3pPr marL="361950" indent="-180975" algn="l" defTabSz="914400" rtl="0" eaLnBrk="1" latinLnBrk="0" hangingPunct="1">
      <a:buFont typeface="Symbol" panose="05050102010706020507" pitchFamily="18" charset="2"/>
      <a:buChar char="-"/>
      <a:tabLst/>
      <a:defRPr lang="de-DE" sz="1000" kern="1200" dirty="0">
        <a:solidFill>
          <a:schemeClr val="tx1"/>
        </a:solidFill>
        <a:latin typeface="+mn-lt"/>
        <a:ea typeface="+mn-ea"/>
        <a:cs typeface="+mn-cs"/>
      </a:defRPr>
    </a:lvl3pPr>
    <a:lvl4pPr marL="539750" indent="-180975" algn="l" defTabSz="914400" rtl="0" eaLnBrk="1" latinLnBrk="0" hangingPunct="1">
      <a:buFont typeface="Symbol" panose="05050102010706020507" pitchFamily="18" charset="2"/>
      <a:buChar char="-"/>
      <a:defRPr lang="de-DE" sz="1000" kern="1200" dirty="0">
        <a:solidFill>
          <a:schemeClr val="tx1"/>
        </a:solidFill>
        <a:latin typeface="+mn-lt"/>
        <a:ea typeface="+mn-ea"/>
        <a:cs typeface="+mn-cs"/>
      </a:defRPr>
    </a:lvl4pPr>
    <a:lvl5pPr marL="717550" indent="-176213" algn="l" defTabSz="914400" rtl="0" eaLnBrk="1" latinLnBrk="0" hangingPunct="1">
      <a:buFont typeface="Symbol" panose="05050102010706020507" pitchFamily="18" charset="2"/>
      <a:buChar char="-"/>
      <a:defRPr lang="de-DE" sz="10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9A6FC-E627-4A9D-8B8B-1C62E384257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65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9A6FC-E627-4A9D-8B8B-1C62E384257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535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9A6FC-E627-4A9D-8B8B-1C62E384257C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322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9A6FC-E627-4A9D-8B8B-1C62E384257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682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9A6FC-E627-4A9D-8B8B-1C62E384257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913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9A6FC-E627-4A9D-8B8B-1C62E384257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570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9A6FC-E627-4A9D-8B8B-1C62E384257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4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9A6FC-E627-4A9D-8B8B-1C62E384257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56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523CC3C0-C206-41BD-8241-C82680260CE5}"/>
              </a:ext>
            </a:extLst>
          </p:cNvPr>
          <p:cNvSpPr/>
          <p:nvPr userDrawn="1"/>
        </p:nvSpPr>
        <p:spPr bwMode="gray">
          <a:xfrm>
            <a:off x="0" y="5022850"/>
            <a:ext cx="9144000" cy="12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2B71B00C-D080-480A-9CF3-CDE0342B5C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22600" y="1697501"/>
            <a:ext cx="3625850" cy="138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1B5A00D9-1349-4C51-B801-D64695D401B6}"/>
              </a:ext>
            </a:extLst>
          </p:cNvPr>
          <p:cNvSpPr/>
          <p:nvPr userDrawn="1"/>
        </p:nvSpPr>
        <p:spPr bwMode="ltGray">
          <a:xfrm>
            <a:off x="0" y="1206500"/>
            <a:ext cx="9144000" cy="38163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360000" y="421200"/>
            <a:ext cx="684281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53654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lvl="0" algn="l" defTabSz="653654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Heading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CF0416-4651-4E3A-9DBE-24F3AE17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KION Pulse 2024 | Týmový dialog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8DC603-10CA-491D-AC5A-70ED79785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920994-BDCE-400E-9311-BDA2EB3001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5" y="1530535"/>
            <a:ext cx="8426450" cy="3203390"/>
          </a:xfrm>
        </p:spPr>
        <p:txBody>
          <a:bodyPr/>
          <a:lstStyle>
            <a:lvl1pPr marL="0" indent="304800">
              <a:lnSpc>
                <a:spcPct val="90000"/>
              </a:lnSpc>
              <a:buFont typeface="Wingdings" panose="05000000000000000000" pitchFamily="2" charset="2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DAF525C4-CB87-44F4-89FB-6DC6ABC9BE05}"/>
              </a:ext>
            </a:extLst>
          </p:cNvPr>
          <p:cNvSpPr>
            <a:spLocks/>
          </p:cNvSpPr>
          <p:nvPr userDrawn="1"/>
        </p:nvSpPr>
        <p:spPr bwMode="gray">
          <a:xfrm>
            <a:off x="359532" y="1675803"/>
            <a:ext cx="212724" cy="207902"/>
          </a:xfrm>
          <a:custGeom>
            <a:avLst/>
            <a:gdLst>
              <a:gd name="T0" fmla="*/ 281 w 447"/>
              <a:gd name="T1" fmla="*/ 0 h 437"/>
              <a:gd name="T2" fmla="*/ 160 w 447"/>
              <a:gd name="T3" fmla="*/ 0 h 437"/>
              <a:gd name="T4" fmla="*/ 236 w 447"/>
              <a:gd name="T5" fmla="*/ 101 h 437"/>
              <a:gd name="T6" fmla="*/ 292 w 447"/>
              <a:gd name="T7" fmla="*/ 173 h 437"/>
              <a:gd name="T8" fmla="*/ 0 w 447"/>
              <a:gd name="T9" fmla="*/ 173 h 437"/>
              <a:gd name="T10" fmla="*/ 0 w 447"/>
              <a:gd name="T11" fmla="*/ 263 h 437"/>
              <a:gd name="T12" fmla="*/ 292 w 447"/>
              <a:gd name="T13" fmla="*/ 263 h 437"/>
              <a:gd name="T14" fmla="*/ 236 w 447"/>
              <a:gd name="T15" fmla="*/ 336 h 437"/>
              <a:gd name="T16" fmla="*/ 160 w 447"/>
              <a:gd name="T17" fmla="*/ 437 h 437"/>
              <a:gd name="T18" fmla="*/ 281 w 447"/>
              <a:gd name="T19" fmla="*/ 437 h 437"/>
              <a:gd name="T20" fmla="*/ 447 w 447"/>
              <a:gd name="T21" fmla="*/ 218 h 437"/>
              <a:gd name="T22" fmla="*/ 281 w 447"/>
              <a:gd name="T23" fmla="*/ 0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7" h="437">
                <a:moveTo>
                  <a:pt x="281" y="0"/>
                </a:moveTo>
                <a:cubicBezTo>
                  <a:pt x="160" y="0"/>
                  <a:pt x="160" y="0"/>
                  <a:pt x="160" y="0"/>
                </a:cubicBezTo>
                <a:cubicBezTo>
                  <a:pt x="236" y="101"/>
                  <a:pt x="236" y="101"/>
                  <a:pt x="236" y="101"/>
                </a:cubicBezTo>
                <a:cubicBezTo>
                  <a:pt x="256" y="128"/>
                  <a:pt x="274" y="151"/>
                  <a:pt x="292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63"/>
                  <a:pt x="0" y="263"/>
                  <a:pt x="0" y="263"/>
                </a:cubicBezTo>
                <a:cubicBezTo>
                  <a:pt x="292" y="263"/>
                  <a:pt x="292" y="263"/>
                  <a:pt x="292" y="263"/>
                </a:cubicBezTo>
                <a:cubicBezTo>
                  <a:pt x="273" y="286"/>
                  <a:pt x="256" y="309"/>
                  <a:pt x="236" y="336"/>
                </a:cubicBezTo>
                <a:cubicBezTo>
                  <a:pt x="160" y="437"/>
                  <a:pt x="160" y="437"/>
                  <a:pt x="160" y="437"/>
                </a:cubicBezTo>
                <a:cubicBezTo>
                  <a:pt x="281" y="437"/>
                  <a:pt x="281" y="437"/>
                  <a:pt x="281" y="437"/>
                </a:cubicBezTo>
                <a:cubicBezTo>
                  <a:pt x="447" y="218"/>
                  <a:pt x="447" y="218"/>
                  <a:pt x="447" y="218"/>
                </a:cubicBezTo>
                <a:lnTo>
                  <a:pt x="28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9A846282-941D-4026-AA15-0E7A636D63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139156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hart / 4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Bildplatzhalter 2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361569" y="3045419"/>
            <a:ext cx="4138994" cy="168850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 b="0"/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186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643438" y="3045419"/>
            <a:ext cx="4137750" cy="168850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 b="0"/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187" name="Bildplatzhalter 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60000" y="1206501"/>
            <a:ext cx="4140563" cy="169604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 b="0"/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188" name="Bildplatzhalter 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643438" y="1206500"/>
            <a:ext cx="4137750" cy="169604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 b="0"/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18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190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7792"/>
            <a:ext cx="6840000" cy="252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38561C6-298B-42AA-BBF8-781635F9D8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EB857CE-AC7E-46F5-A2E3-9DCD51D1A4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9704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ultiline 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 bwMode="gray">
          <a:xfrm>
            <a:off x="358775" y="1206500"/>
            <a:ext cx="8426449" cy="3384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 marL="568800" indent="-1908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/>
            </a:lvl6pPr>
          </a:lstStyle>
          <a:p>
            <a:pPr lvl="0"/>
            <a:r>
              <a:rPr lang="en-US" noProof="0"/>
              <a:t>Text</a:t>
            </a:r>
          </a:p>
          <a:p>
            <a:pPr lvl="1"/>
            <a:r>
              <a:rPr lang="en-US" noProof="0"/>
              <a:t>Text</a:t>
            </a:r>
          </a:p>
          <a:p>
            <a:pPr lvl="2"/>
            <a:r>
              <a:rPr lang="en-US" noProof="0"/>
              <a:t>Text</a:t>
            </a:r>
          </a:p>
          <a:p>
            <a:pPr lvl="3"/>
            <a:r>
              <a:rPr lang="en-US" noProof="0"/>
              <a:t>Text</a:t>
            </a:r>
          </a:p>
          <a:p>
            <a:pPr lvl="4"/>
            <a:r>
              <a:rPr lang="en-US" noProof="0"/>
              <a:t>Text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360000" y="421200"/>
            <a:ext cx="6842812" cy="50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53654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lvl="0" algn="l" defTabSz="653654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Heading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CF0416-4651-4E3A-9DBE-24F3AE17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8DC603-10CA-491D-AC5A-70ED79785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7416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6B2126-19AE-47CA-8C89-DE98C8F2124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 bwMode="gray">
          <a:xfrm>
            <a:off x="358775" y="1206500"/>
            <a:ext cx="8426450" cy="3387725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586B0146-C68B-41F9-8775-98078717EBB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53EBA29-43EA-4614-A96C-F208755A3F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031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numbe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360004" y="1206499"/>
            <a:ext cx="8423999" cy="338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1950" indent="-361950">
              <a:spcAft>
                <a:spcPts val="400"/>
              </a:spcAft>
              <a:buClr>
                <a:schemeClr val="tx2"/>
              </a:buClr>
              <a:buFont typeface="+mj-lt"/>
              <a:buAutoNum type="arabicPeriod"/>
              <a:defRPr b="1">
                <a:solidFill>
                  <a:schemeClr val="tx1"/>
                </a:solidFill>
              </a:defRPr>
            </a:lvl1pPr>
            <a:lvl2pPr marL="717550" indent="-342900">
              <a:spcAft>
                <a:spcPts val="400"/>
              </a:spcAft>
              <a:buClr>
                <a:schemeClr val="tx2"/>
              </a:buClr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  <a:lvl3pPr marL="895350" indent="-177800" defTabSz="717550"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defRPr lang="de-DE" sz="1600" dirty="0" smtClean="0">
                <a:solidFill>
                  <a:schemeClr val="tx1"/>
                </a:solidFill>
                <a:latin typeface="+mn-lt"/>
                <a:ea typeface="Arial"/>
              </a:defRPr>
            </a:lvl3pPr>
            <a:lvl4pPr marL="1079500" indent="-184150"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−"/>
              <a:defRPr lang="de-DE" sz="1600" b="0" baseline="0" dirty="0">
                <a:solidFill>
                  <a:schemeClr val="tx1"/>
                </a:solidFill>
                <a:latin typeface="+mn-lt"/>
                <a:ea typeface="Arial"/>
              </a:defRPr>
            </a:lvl4pPr>
            <a:lvl5pPr marL="1257300" indent="-17780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−"/>
              <a:defRPr sz="1400" baseline="0">
                <a:solidFill>
                  <a:schemeClr val="tx1"/>
                </a:solidFill>
              </a:defRPr>
            </a:lvl5pPr>
            <a:lvl6pPr marL="1435100" marR="0" indent="-177800" algn="l" defTabSz="871545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tabLst/>
              <a:defRPr sz="1400">
                <a:solidFill>
                  <a:schemeClr val="tx1"/>
                </a:solidFill>
              </a:defRPr>
            </a:lvl6pPr>
            <a:lvl7pPr marL="846907" indent="0">
              <a:buFont typeface="+mj-lt"/>
              <a:buAutoNum type="arabicPeriod"/>
              <a:defRPr/>
            </a:lvl7pPr>
            <a:lvl8pPr marL="846907" indent="-342903">
              <a:buFont typeface="+mj-lt"/>
              <a:buAutoNum type="arabicPeriod"/>
              <a:defRPr/>
            </a:lvl8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  <a:p>
            <a:pPr lvl="5"/>
            <a:r>
              <a:rPr lang="en-US" noProof="0" dirty="0"/>
              <a:t>Text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5B3BF68-C837-4FFB-9F15-89C960C7E8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26D1C5-D3AA-4F80-A556-774AC4409B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3325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content left +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>
            <a:spLocks noGrp="1"/>
          </p:cNvSpPr>
          <p:nvPr>
            <p:ph sz="quarter" idx="15" hasCustomPrompt="1"/>
          </p:nvPr>
        </p:nvSpPr>
        <p:spPr bwMode="gray">
          <a:xfrm>
            <a:off x="4643438" y="1206500"/>
            <a:ext cx="4140581" cy="33900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3" name="Inhaltsplatzhalter 3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81" y="1206500"/>
            <a:ext cx="4140581" cy="33900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EDF93C-10D1-4329-B277-203E2CD5BAB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1C7933-3BB6-4722-9ED3-79512DCF4D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7432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content left + top and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>
            <a:spLocks noGrp="1"/>
          </p:cNvSpPr>
          <p:nvPr>
            <p:ph sz="quarter" idx="15" hasCustomPrompt="1"/>
          </p:nvPr>
        </p:nvSpPr>
        <p:spPr bwMode="gray">
          <a:xfrm>
            <a:off x="4643439" y="1206499"/>
            <a:ext cx="4141786" cy="1692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3" name="Inhaltsplatzhalter 3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82" y="1206500"/>
            <a:ext cx="4140581" cy="33900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6" hasCustomPrompt="1"/>
          </p:nvPr>
        </p:nvSpPr>
        <p:spPr bwMode="gray">
          <a:xfrm>
            <a:off x="4643438" y="3041650"/>
            <a:ext cx="4140581" cy="15548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9584941-B3A2-4395-BC33-73375F4F226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9D087E2-497A-4F44-BC64-F5F1EB7DE0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6652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content left + pictur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3">
            <a:extLst>
              <a:ext uri="{FF2B5EF4-FFF2-40B4-BE49-F238E27FC236}">
                <a16:creationId xmlns:a16="http://schemas.microsoft.com/office/drawing/2014/main" id="{391E00EF-E70B-4755-9BA9-B30DAB88A69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4643440" y="1"/>
            <a:ext cx="4500560" cy="50228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3" name="Inhaltsplatzhalter 3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81" y="1206500"/>
            <a:ext cx="4140581" cy="33900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69600"/>
            <a:ext cx="4140563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4140563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EDF93C-10D1-4329-B277-203E2CD5BAB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1C7933-3BB6-4722-9ED3-79512DCF4D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A35ED76-87D3-4624-8A5C-5AA321B2F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006666" y="370744"/>
            <a:ext cx="909637" cy="34638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br>
              <a:rPr lang="en-US" noProof="0" dirty="0"/>
            </a:b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5810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content left +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3">
            <a:extLst>
              <a:ext uri="{FF2B5EF4-FFF2-40B4-BE49-F238E27FC236}">
                <a16:creationId xmlns:a16="http://schemas.microsoft.com/office/drawing/2014/main" id="{391E00EF-E70B-4755-9BA9-B30DAB88A69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4643440" y="1206499"/>
            <a:ext cx="4500560" cy="381635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3" name="Inhaltsplatzhalter 3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81" y="1206500"/>
            <a:ext cx="4140581" cy="33900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69600"/>
            <a:ext cx="4140563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4140563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EDF93C-10D1-4329-B277-203E2CD5BAB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1C7933-3BB6-4722-9ED3-79512DCF4D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4241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content left + image / conten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60367" y="3041649"/>
            <a:ext cx="4140196" cy="155424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3" name="Inhaltsplatzhalter 3"/>
          <p:cNvSpPr>
            <a:spLocks noGrp="1"/>
          </p:cNvSpPr>
          <p:nvPr>
            <p:ph sz="quarter" idx="15" hasCustomPrompt="1"/>
          </p:nvPr>
        </p:nvSpPr>
        <p:spPr bwMode="gray">
          <a:xfrm>
            <a:off x="4643439" y="1206500"/>
            <a:ext cx="4141785" cy="33893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6" hasCustomPrompt="1"/>
          </p:nvPr>
        </p:nvSpPr>
        <p:spPr bwMode="gray">
          <a:xfrm>
            <a:off x="360004" y="1206499"/>
            <a:ext cx="4140196" cy="1692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F6DD75-8EBB-4F68-BCFD-0B9F87BD8D1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301448-3486-4D04-BABA-6954C16BED3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888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/ title + subhead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53367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19" progId="TCLayout.ActiveDocument.1">
                  <p:embed/>
                </p:oleObj>
              </mc:Choice>
              <mc:Fallback>
                <p:oleObj name="think-cell Slide" r:id="rId3" imgW="410" imgH="419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platzhalt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68313" y="4122302"/>
            <a:ext cx="3959225" cy="64813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è"/>
              <a:defRPr sz="900" b="0">
                <a:solidFill>
                  <a:schemeClr val="tx1"/>
                </a:solidFill>
              </a:defRPr>
            </a:lvl1pPr>
            <a:lvl2pPr marL="457203" indent="0">
              <a:buNone/>
              <a:defRPr sz="1800"/>
            </a:lvl2pPr>
            <a:lvl3pPr marL="914407" indent="0">
              <a:buNone/>
              <a:defRPr sz="1600"/>
            </a:lvl3pPr>
            <a:lvl4pPr marL="1371610" indent="0">
              <a:buNone/>
              <a:defRPr sz="1400"/>
            </a:lvl4pPr>
            <a:lvl5pPr marL="1828813" indent="0">
              <a:buNone/>
              <a:defRPr sz="1400"/>
            </a:lvl5pPr>
            <a:lvl6pPr marL="2286017" indent="0">
              <a:buNone/>
              <a:defRPr sz="1400"/>
            </a:lvl6pPr>
            <a:lvl7pPr marL="2743220" indent="0">
              <a:buNone/>
              <a:defRPr sz="1400"/>
            </a:lvl7pPr>
            <a:lvl8pPr marL="3200424" indent="0">
              <a:buNone/>
              <a:defRPr sz="1400"/>
            </a:lvl8pPr>
            <a:lvl9pPr marL="3657627" indent="0">
              <a:buNone/>
              <a:defRPr sz="1400"/>
            </a:lvl9pPr>
          </a:lstStyle>
          <a:p>
            <a:pPr lvl="0"/>
            <a:r>
              <a:rPr lang="en-US" noProof="0" dirty="0"/>
              <a:t>Name, place, date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35B4797-4675-4DDC-946A-7B7A5848C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67543" y="1526582"/>
            <a:ext cx="8317681" cy="939537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340A36C9-2F8B-40D4-A9C6-B62F171CFC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682" y="340452"/>
            <a:ext cx="1800225" cy="685507"/>
          </a:xfrm>
          <a:prstGeom prst="rect">
            <a:avLst/>
          </a:prstGeom>
        </p:spPr>
      </p:pic>
      <p:sp>
        <p:nvSpPr>
          <p:cNvPr id="58" name="Rechteck 57">
            <a:extLst>
              <a:ext uri="{FF2B5EF4-FFF2-40B4-BE49-F238E27FC236}">
                <a16:creationId xmlns:a16="http://schemas.microsoft.com/office/drawing/2014/main" id="{6A7E1677-F717-4AC5-B022-C3811F5AA677}"/>
              </a:ext>
            </a:extLst>
          </p:cNvPr>
          <p:cNvSpPr/>
          <p:nvPr userDrawn="1"/>
        </p:nvSpPr>
        <p:spPr bwMode="gray">
          <a:xfrm>
            <a:off x="0" y="5022850"/>
            <a:ext cx="9144000" cy="12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2312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content top + below left +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>
            <a:spLocks noGrp="1"/>
          </p:cNvSpPr>
          <p:nvPr>
            <p:ph sz="quarter" idx="15" hasCustomPrompt="1"/>
          </p:nvPr>
        </p:nvSpPr>
        <p:spPr bwMode="gray">
          <a:xfrm>
            <a:off x="4643437" y="2545086"/>
            <a:ext cx="4141788" cy="2045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3" name="Inhaltsplatzhalter 3"/>
          <p:cNvSpPr>
            <a:spLocks noGrp="1"/>
          </p:cNvSpPr>
          <p:nvPr>
            <p:ph sz="quarter" idx="16" hasCustomPrompt="1"/>
          </p:nvPr>
        </p:nvSpPr>
        <p:spPr bwMode="gray">
          <a:xfrm>
            <a:off x="358776" y="1206500"/>
            <a:ext cx="8425244" cy="11945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7" hasCustomPrompt="1"/>
          </p:nvPr>
        </p:nvSpPr>
        <p:spPr bwMode="gray">
          <a:xfrm>
            <a:off x="358775" y="2545086"/>
            <a:ext cx="4141788" cy="2045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655904-3C7E-4BD9-95A4-5142A05E49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F2417C-F0B6-44CB-88D1-7AB10B091B3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7990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content top + picture be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4E37C8EA-9E22-4A15-B10E-9DBD1A4751D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0" y="2646139"/>
            <a:ext cx="9144000" cy="237671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3" name="Inhaltsplatzhalter 3"/>
          <p:cNvSpPr>
            <a:spLocks noGrp="1"/>
          </p:cNvSpPr>
          <p:nvPr>
            <p:ph sz="quarter" idx="16" hasCustomPrompt="1"/>
          </p:nvPr>
        </p:nvSpPr>
        <p:spPr bwMode="gray">
          <a:xfrm>
            <a:off x="358776" y="1206499"/>
            <a:ext cx="8425244" cy="13676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655904-3C7E-4BD9-95A4-5142A05E49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F2417C-F0B6-44CB-88D1-7AB10B091B3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8131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+ subhead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91503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9" imgH="414" progId="TCLayout.ActiveDocument.1">
                  <p:embed/>
                </p:oleObj>
              </mc:Choice>
              <mc:Fallback>
                <p:oleObj name="think-cell Slide" r:id="rId3" imgW="409" imgH="41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B16DA8C-696E-4143-881A-477ED6059A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943156-798D-49DD-A3CD-5A7370B484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26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full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88328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19" progId="TCLayout.ActiveDocument.1">
                  <p:embed/>
                </p:oleObj>
              </mc:Choice>
              <mc:Fallback>
                <p:oleObj name="think-cell Slide" r:id="rId3" imgW="410" imgH="419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06500"/>
            <a:ext cx="9144000" cy="38163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0DFF15-D7F3-4BE7-AEEB-55E258A1AF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00A0B6-D7E3-42BB-998A-C3B975C576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0359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59880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19" progId="TCLayout.ActiveDocument.1">
                  <p:embed/>
                </p:oleObj>
              </mc:Choice>
              <mc:Fallback>
                <p:oleObj name="think-cell Slide" r:id="rId3" imgW="410" imgH="419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50228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0DFF15-D7F3-4BE7-AEEB-55E258A1AF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00A0B6-D7E3-42BB-998A-C3B975C576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04B56930-66B3-42CC-B84B-33841BFEC3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006666" y="370744"/>
            <a:ext cx="909637" cy="34638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br>
              <a:rPr lang="en-US" noProof="0" dirty="0"/>
            </a:b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5796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ellenplatzhalter 2"/>
          <p:cNvSpPr>
            <a:spLocks noGrp="1"/>
          </p:cNvSpPr>
          <p:nvPr>
            <p:ph type="tbl" idx="1" hasCustomPrompt="1"/>
          </p:nvPr>
        </p:nvSpPr>
        <p:spPr bwMode="gray">
          <a:xfrm>
            <a:off x="360000" y="1206499"/>
            <a:ext cx="8425225" cy="33893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Table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F8BBF9-3639-4B75-BDD3-E1175EF134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88C21D-8381-4F69-ABFD-EEE82B377A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4213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mplatzhalter 2"/>
          <p:cNvSpPr>
            <a:spLocks noGrp="1"/>
          </p:cNvSpPr>
          <p:nvPr>
            <p:ph type="chart" idx="1" hasCustomPrompt="1"/>
          </p:nvPr>
        </p:nvSpPr>
        <p:spPr bwMode="gray">
          <a:xfrm>
            <a:off x="358775" y="1206499"/>
            <a:ext cx="8426450" cy="33893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Diagram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5C31DF-CA17-4C84-973A-65E0D840CB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582D2F-8F16-4902-8649-7C84A58A31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6252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diagram top +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mplatzhalter 2"/>
          <p:cNvSpPr>
            <a:spLocks noGrp="1"/>
          </p:cNvSpPr>
          <p:nvPr>
            <p:ph type="chart" idx="1" hasCustomPrompt="1"/>
          </p:nvPr>
        </p:nvSpPr>
        <p:spPr bwMode="gray">
          <a:xfrm>
            <a:off x="359999" y="1206499"/>
            <a:ext cx="8425225" cy="1692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Diagram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3" hasCustomPrompt="1"/>
          </p:nvPr>
        </p:nvSpPr>
        <p:spPr bwMode="gray">
          <a:xfrm>
            <a:off x="360000" y="3041650"/>
            <a:ext cx="8425224" cy="16922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Diagram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CD3A8E-49E1-438E-8268-13DCA42280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97D12C-821D-47D1-9029-EC98A3C3CA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4953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content top +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>
            <a:spLocks noGrp="1"/>
          </p:cNvSpPr>
          <p:nvPr>
            <p:ph sz="quarter" idx="21" hasCustomPrompt="1"/>
          </p:nvPr>
        </p:nvSpPr>
        <p:spPr bwMode="gray">
          <a:xfrm>
            <a:off x="360002" y="3316122"/>
            <a:ext cx="8423639" cy="1279831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gray">
          <a:xfrm>
            <a:off x="358774" y="1206500"/>
            <a:ext cx="8426451" cy="2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08000" tIns="36000" rIns="36000" bIns="3600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3" indent="0">
              <a:buNone/>
              <a:defRPr sz="1800"/>
            </a:lvl2pPr>
            <a:lvl3pPr marL="914407" indent="0">
              <a:buNone/>
              <a:defRPr sz="1600"/>
            </a:lvl3pPr>
            <a:lvl4pPr marL="1371610" indent="0">
              <a:buNone/>
              <a:defRPr sz="1400"/>
            </a:lvl4pPr>
            <a:lvl5pPr marL="1828813" indent="0">
              <a:buNone/>
              <a:defRPr sz="1400"/>
            </a:lvl5pPr>
            <a:lvl6pPr marL="2286017" indent="0">
              <a:buNone/>
              <a:defRPr sz="1400"/>
            </a:lvl6pPr>
            <a:lvl7pPr marL="2743220" indent="0">
              <a:buNone/>
              <a:defRPr sz="1400"/>
            </a:lvl7pPr>
            <a:lvl8pPr marL="3200424" indent="0">
              <a:buNone/>
              <a:defRPr sz="1400"/>
            </a:lvl8pPr>
            <a:lvl9pPr marL="3657627" indent="0">
              <a:buNone/>
              <a:defRPr sz="1400"/>
            </a:lvl9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idx="16" hasCustomPrompt="1"/>
          </p:nvPr>
        </p:nvSpPr>
        <p:spPr bwMode="gray">
          <a:xfrm>
            <a:off x="358775" y="2991469"/>
            <a:ext cx="8426451" cy="2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08000" tIns="36000" rIns="36000" bIns="3600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3" indent="0">
              <a:buNone/>
              <a:defRPr sz="1800"/>
            </a:lvl2pPr>
            <a:lvl3pPr marL="914407" indent="0">
              <a:buNone/>
              <a:defRPr sz="1600"/>
            </a:lvl3pPr>
            <a:lvl4pPr marL="1371610" indent="0">
              <a:buNone/>
              <a:defRPr sz="1400"/>
            </a:lvl4pPr>
            <a:lvl5pPr marL="1828813" indent="0">
              <a:buNone/>
              <a:defRPr sz="1400"/>
            </a:lvl5pPr>
            <a:lvl6pPr marL="2286017" indent="0">
              <a:buNone/>
              <a:defRPr sz="1400"/>
            </a:lvl6pPr>
            <a:lvl7pPr marL="2743220" indent="0">
              <a:buNone/>
              <a:defRPr sz="1400"/>
            </a:lvl7pPr>
            <a:lvl8pPr marL="3200424" indent="0">
              <a:buNone/>
              <a:defRPr sz="1400"/>
            </a:lvl8pPr>
            <a:lvl9pPr marL="3657627" indent="0">
              <a:buNone/>
              <a:defRPr sz="1400"/>
            </a:lvl9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9" hasCustomPrompt="1"/>
          </p:nvPr>
        </p:nvSpPr>
        <p:spPr bwMode="gray">
          <a:xfrm>
            <a:off x="360002" y="1528168"/>
            <a:ext cx="8423639" cy="1279832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F3B210-B4F3-4D9C-AE96-19B5218A5BD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F22887-DC7F-4680-996B-6D9BA7A81BF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5908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4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>
            <a:spLocks noGrp="1"/>
          </p:cNvSpPr>
          <p:nvPr>
            <p:ph type="body" idx="1" hasCustomPrompt="1"/>
          </p:nvPr>
        </p:nvSpPr>
        <p:spPr bwMode="gray">
          <a:xfrm>
            <a:off x="358779" y="1206501"/>
            <a:ext cx="4068763" cy="2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08000" tIns="36000" rIns="36000" bIns="3600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3" indent="0">
              <a:buNone/>
              <a:defRPr sz="1800"/>
            </a:lvl2pPr>
            <a:lvl3pPr marL="914407" indent="0">
              <a:buNone/>
              <a:defRPr sz="1600"/>
            </a:lvl3pPr>
            <a:lvl4pPr marL="1371610" indent="0">
              <a:buNone/>
              <a:defRPr sz="1400"/>
            </a:lvl4pPr>
            <a:lvl5pPr marL="1828813" indent="0">
              <a:buNone/>
              <a:defRPr sz="1400"/>
            </a:lvl5pPr>
            <a:lvl6pPr marL="2286017" indent="0">
              <a:buNone/>
              <a:defRPr sz="1400"/>
            </a:lvl6pPr>
            <a:lvl7pPr marL="2743220" indent="0">
              <a:buNone/>
              <a:defRPr sz="1400"/>
            </a:lvl7pPr>
            <a:lvl8pPr marL="3200424" indent="0">
              <a:buNone/>
              <a:defRPr sz="1400"/>
            </a:lvl8pPr>
            <a:lvl9pPr marL="3657627" indent="0">
              <a:buNone/>
              <a:defRPr sz="1400"/>
            </a:lvl9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5" hasCustomPrompt="1"/>
          </p:nvPr>
        </p:nvSpPr>
        <p:spPr bwMode="gray">
          <a:xfrm>
            <a:off x="4716020" y="1206501"/>
            <a:ext cx="4069205" cy="2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08000" tIns="36000" rIns="36000" bIns="3600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3" indent="0">
              <a:buNone/>
              <a:defRPr sz="1800"/>
            </a:lvl2pPr>
            <a:lvl3pPr marL="914407" indent="0">
              <a:buNone/>
              <a:defRPr sz="1600"/>
            </a:lvl3pPr>
            <a:lvl4pPr marL="1371610" indent="0">
              <a:buNone/>
              <a:defRPr sz="1400"/>
            </a:lvl4pPr>
            <a:lvl5pPr marL="1828813" indent="0">
              <a:buNone/>
              <a:defRPr sz="1400"/>
            </a:lvl5pPr>
            <a:lvl6pPr marL="2286017" indent="0">
              <a:buNone/>
              <a:defRPr sz="1400"/>
            </a:lvl6pPr>
            <a:lvl7pPr marL="2743220" indent="0">
              <a:buNone/>
              <a:defRPr sz="1400"/>
            </a:lvl7pPr>
            <a:lvl8pPr marL="3200424" indent="0">
              <a:buNone/>
              <a:defRPr sz="1400"/>
            </a:lvl8pPr>
            <a:lvl9pPr marL="3657627" indent="0">
              <a:buNone/>
              <a:defRPr sz="1400"/>
            </a:lvl9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idx="16" hasCustomPrompt="1"/>
          </p:nvPr>
        </p:nvSpPr>
        <p:spPr bwMode="gray">
          <a:xfrm>
            <a:off x="358779" y="2988000"/>
            <a:ext cx="4068763" cy="2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08000" tIns="36000" rIns="36000" bIns="3600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3" indent="0">
              <a:buNone/>
              <a:defRPr sz="1800"/>
            </a:lvl2pPr>
            <a:lvl3pPr marL="914407" indent="0">
              <a:buNone/>
              <a:defRPr sz="1600"/>
            </a:lvl3pPr>
            <a:lvl4pPr marL="1371610" indent="0">
              <a:buNone/>
              <a:defRPr sz="1400"/>
            </a:lvl4pPr>
            <a:lvl5pPr marL="1828813" indent="0">
              <a:buNone/>
              <a:defRPr sz="1400"/>
            </a:lvl5pPr>
            <a:lvl6pPr marL="2286017" indent="0">
              <a:buNone/>
              <a:defRPr sz="1400"/>
            </a:lvl6pPr>
            <a:lvl7pPr marL="2743220" indent="0">
              <a:buNone/>
              <a:defRPr sz="1400"/>
            </a:lvl7pPr>
            <a:lvl8pPr marL="3200424" indent="0">
              <a:buNone/>
              <a:defRPr sz="1400"/>
            </a:lvl8pPr>
            <a:lvl9pPr marL="3657627" indent="0">
              <a:buNone/>
              <a:defRPr sz="1400"/>
            </a:lvl9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16020" y="2988000"/>
            <a:ext cx="4069205" cy="252000"/>
          </a:xfrm>
          <a:prstGeom prst="rect">
            <a:avLst/>
          </a:prstGeom>
          <a:solidFill>
            <a:schemeClr val="accent2"/>
          </a:solidFill>
        </p:spPr>
        <p:txBody>
          <a:bodyPr lIns="108000" tIns="36000" rIns="36000" bIns="3600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3" indent="0">
              <a:buNone/>
              <a:defRPr sz="1800"/>
            </a:lvl2pPr>
            <a:lvl3pPr marL="914407" indent="0">
              <a:buNone/>
              <a:defRPr sz="1600"/>
            </a:lvl3pPr>
            <a:lvl4pPr marL="1371610" indent="0">
              <a:buNone/>
              <a:defRPr sz="1400"/>
            </a:lvl4pPr>
            <a:lvl5pPr marL="1828813" indent="0">
              <a:buNone/>
              <a:defRPr sz="1400"/>
            </a:lvl5pPr>
            <a:lvl6pPr marL="2286017" indent="0">
              <a:buNone/>
              <a:defRPr sz="1400"/>
            </a:lvl6pPr>
            <a:lvl7pPr marL="2743220" indent="0">
              <a:buNone/>
              <a:defRPr sz="1400"/>
            </a:lvl7pPr>
            <a:lvl8pPr marL="3200424" indent="0">
              <a:buNone/>
              <a:defRPr sz="1400"/>
            </a:lvl8pPr>
            <a:lvl9pPr marL="3657627" indent="0">
              <a:buNone/>
              <a:defRPr sz="1400"/>
            </a:lvl9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quarter" idx="19" hasCustomPrompt="1"/>
          </p:nvPr>
        </p:nvSpPr>
        <p:spPr bwMode="gray">
          <a:xfrm>
            <a:off x="360004" y="1530500"/>
            <a:ext cx="4067999" cy="12775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quarter" idx="20" hasCustomPrompt="1"/>
          </p:nvPr>
        </p:nvSpPr>
        <p:spPr bwMode="gray">
          <a:xfrm>
            <a:off x="4716020" y="1530500"/>
            <a:ext cx="4067999" cy="12775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21" hasCustomPrompt="1"/>
          </p:nvPr>
        </p:nvSpPr>
        <p:spPr bwMode="gray">
          <a:xfrm>
            <a:off x="358779" y="3311999"/>
            <a:ext cx="4067999" cy="1283891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quarter" idx="22" hasCustomPrompt="1"/>
          </p:nvPr>
        </p:nvSpPr>
        <p:spPr bwMode="gray">
          <a:xfrm>
            <a:off x="4714795" y="3311999"/>
            <a:ext cx="4067999" cy="1283891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739A945-70BF-46A0-B0C9-2E382DDB84B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2F9375F-C1C9-41EC-A393-DDF4D4BDA9A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795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/ title + subhead. /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58589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19" progId="TCLayout.ActiveDocument.1">
                  <p:embed/>
                </p:oleObj>
              </mc:Choice>
              <mc:Fallback>
                <p:oleObj name="think-cell Slide" r:id="rId3" imgW="410" imgH="419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Bildplatzhalter 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574925"/>
            <a:ext cx="9144000" cy="244792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000" b="0"/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67543" y="4122301"/>
            <a:ext cx="3959995" cy="648137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è"/>
              <a:defRPr sz="900" b="0">
                <a:solidFill>
                  <a:schemeClr val="tx1"/>
                </a:solidFill>
              </a:defRPr>
            </a:lvl1pPr>
            <a:lvl2pPr marL="457203" indent="0">
              <a:buNone/>
              <a:defRPr sz="1800"/>
            </a:lvl2pPr>
            <a:lvl3pPr marL="914407" indent="0">
              <a:buNone/>
              <a:defRPr sz="1600"/>
            </a:lvl3pPr>
            <a:lvl4pPr marL="1371610" indent="0">
              <a:buNone/>
              <a:defRPr sz="1400"/>
            </a:lvl4pPr>
            <a:lvl5pPr marL="1828813" indent="0">
              <a:buNone/>
              <a:defRPr sz="1400"/>
            </a:lvl5pPr>
            <a:lvl6pPr marL="2286017" indent="0">
              <a:buNone/>
              <a:defRPr sz="1400"/>
            </a:lvl6pPr>
            <a:lvl7pPr marL="2743220" indent="0">
              <a:buNone/>
              <a:defRPr sz="1400"/>
            </a:lvl7pPr>
            <a:lvl8pPr marL="3200424" indent="0">
              <a:buNone/>
              <a:defRPr sz="1400"/>
            </a:lvl8pPr>
            <a:lvl9pPr marL="3657627" indent="0">
              <a:buNone/>
              <a:defRPr sz="1400"/>
            </a:lvl9pPr>
          </a:lstStyle>
          <a:p>
            <a:pPr lvl="0"/>
            <a:r>
              <a:rPr lang="en-US" noProof="0" dirty="0"/>
              <a:t>Name, place, date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4699C4-5400-4CDA-8C15-7C0E392B8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67543" y="1526583"/>
            <a:ext cx="8317682" cy="939536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B8273A55-9892-413F-AF5B-9A3BDEDCA3F5}"/>
              </a:ext>
            </a:extLst>
          </p:cNvPr>
          <p:cNvSpPr/>
          <p:nvPr userDrawn="1"/>
        </p:nvSpPr>
        <p:spPr bwMode="gray">
          <a:xfrm>
            <a:off x="0" y="5022850"/>
            <a:ext cx="9144000" cy="12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F61471-B72C-AF4C-830A-8C3D76437A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682" y="340452"/>
            <a:ext cx="1800225" cy="68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76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60001" y="1206500"/>
            <a:ext cx="8424000" cy="33845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FFFAF01-4DDA-476B-8C03-2FDB1513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2D1FD5-01FC-4518-87AA-67E0FFC925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4624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2 images left +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59999" y="1206500"/>
            <a:ext cx="4140564" cy="33845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3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643437" y="1206500"/>
            <a:ext cx="4141788" cy="33845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4104C2-3824-438B-AAF8-9F1476052FC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BFBED8-B3BC-45D5-B0A3-DCF5CDEE510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0034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2 images left + righ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06500"/>
            <a:ext cx="4500563" cy="38163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3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643436" y="1206500"/>
            <a:ext cx="4500563" cy="38163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4104C2-3824-438B-AAF8-9F1476052FC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BFBED8-B3BC-45D5-B0A3-DCF5CDEE510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33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organization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Art-Platzhalter 2"/>
          <p:cNvSpPr>
            <a:spLocks noGrp="1"/>
          </p:cNvSpPr>
          <p:nvPr>
            <p:ph type="dgm" idx="1" hasCustomPrompt="1"/>
          </p:nvPr>
        </p:nvSpPr>
        <p:spPr bwMode="gray">
          <a:xfrm>
            <a:off x="360000" y="1206499"/>
            <a:ext cx="8425225" cy="33845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insert SmartArt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FB88AA-3645-4CF3-A05C-F743F56C77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783FAF-9CCD-4676-A5F6-6F019B7CF1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1770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9CC560-B7C1-426B-84A5-29EF6E56AF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84B3A15-1333-4CA9-9E7A-71E1B38314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012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/ title + subhead. / large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52532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19" progId="TCLayout.ActiveDocument.1">
                  <p:embed/>
                </p:oleObj>
              </mc:Choice>
              <mc:Fallback>
                <p:oleObj name="think-cell Slide" r:id="rId3" imgW="410" imgH="419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Bildplatzhalter 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643438" y="1"/>
            <a:ext cx="4500562" cy="502285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000" b="0"/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67543" y="4122301"/>
            <a:ext cx="4033020" cy="648137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è"/>
              <a:defRPr sz="900" b="0">
                <a:solidFill>
                  <a:schemeClr val="tx1"/>
                </a:solidFill>
              </a:defRPr>
            </a:lvl1pPr>
            <a:lvl2pPr marL="457203" indent="0">
              <a:buNone/>
              <a:defRPr sz="1800"/>
            </a:lvl2pPr>
            <a:lvl3pPr marL="914407" indent="0">
              <a:buNone/>
              <a:defRPr sz="1600"/>
            </a:lvl3pPr>
            <a:lvl4pPr marL="1371610" indent="0">
              <a:buNone/>
              <a:defRPr sz="1400"/>
            </a:lvl4pPr>
            <a:lvl5pPr marL="1828813" indent="0">
              <a:buNone/>
              <a:defRPr sz="1400"/>
            </a:lvl5pPr>
            <a:lvl6pPr marL="2286017" indent="0">
              <a:buNone/>
              <a:defRPr sz="1400"/>
            </a:lvl6pPr>
            <a:lvl7pPr marL="2743220" indent="0">
              <a:buNone/>
              <a:defRPr sz="1400"/>
            </a:lvl7pPr>
            <a:lvl8pPr marL="3200424" indent="0">
              <a:buNone/>
              <a:defRPr sz="1400"/>
            </a:lvl8pPr>
            <a:lvl9pPr marL="3657627" indent="0">
              <a:buNone/>
              <a:defRPr sz="1400"/>
            </a:lvl9pPr>
          </a:lstStyle>
          <a:p>
            <a:pPr lvl="0"/>
            <a:r>
              <a:rPr lang="en-US" noProof="0" dirty="0"/>
              <a:t>Name, place, date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4699C4-5400-4CDA-8C15-7C0E392B8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67543" y="1926059"/>
            <a:ext cx="4033020" cy="207082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B8273A55-9892-413F-AF5B-9A3BDEDCA3F5}"/>
              </a:ext>
            </a:extLst>
          </p:cNvPr>
          <p:cNvSpPr/>
          <p:nvPr userDrawn="1"/>
        </p:nvSpPr>
        <p:spPr bwMode="gray">
          <a:xfrm>
            <a:off x="0" y="5022850"/>
            <a:ext cx="9144000" cy="12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3650BEB-A3F3-5147-AD65-E4F8E34958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682" y="340452"/>
            <a:ext cx="1800225" cy="68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/ title + subhead. / large im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ildplatzhalter 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1"/>
            <a:ext cx="9144000" cy="502285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000" b="0"/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E1F3DD21-FADB-40A2-8DA2-12ACA627B0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0"/>
            <a:ext cx="4643438" cy="5022850"/>
          </a:xfrm>
          <a:solidFill>
            <a:schemeClr val="bg1">
              <a:alpha val="81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br>
              <a:rPr lang="en-US" noProof="0" dirty="0"/>
            </a:br>
            <a:endParaRPr lang="en-US" noProof="0" dirty="0"/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55383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19" progId="TCLayout.ActiveDocument.1">
                  <p:embed/>
                </p:oleObj>
              </mc:Choice>
              <mc:Fallback>
                <p:oleObj name="think-cell Slide" r:id="rId3" imgW="410" imgH="419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platzhalt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67543" y="4122301"/>
            <a:ext cx="4033020" cy="648137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è"/>
              <a:defRPr sz="900" b="0">
                <a:solidFill>
                  <a:schemeClr val="tx1"/>
                </a:solidFill>
              </a:defRPr>
            </a:lvl1pPr>
            <a:lvl2pPr marL="457203" indent="0">
              <a:buNone/>
              <a:defRPr sz="1800"/>
            </a:lvl2pPr>
            <a:lvl3pPr marL="914407" indent="0">
              <a:buNone/>
              <a:defRPr sz="1600"/>
            </a:lvl3pPr>
            <a:lvl4pPr marL="1371610" indent="0">
              <a:buNone/>
              <a:defRPr sz="1400"/>
            </a:lvl4pPr>
            <a:lvl5pPr marL="1828813" indent="0">
              <a:buNone/>
              <a:defRPr sz="1400"/>
            </a:lvl5pPr>
            <a:lvl6pPr marL="2286017" indent="0">
              <a:buNone/>
              <a:defRPr sz="1400"/>
            </a:lvl6pPr>
            <a:lvl7pPr marL="2743220" indent="0">
              <a:buNone/>
              <a:defRPr sz="1400"/>
            </a:lvl7pPr>
            <a:lvl8pPr marL="3200424" indent="0">
              <a:buNone/>
              <a:defRPr sz="1400"/>
            </a:lvl8pPr>
            <a:lvl9pPr marL="3657627" indent="0">
              <a:buNone/>
              <a:defRPr sz="1400"/>
            </a:lvl9pPr>
          </a:lstStyle>
          <a:p>
            <a:pPr lvl="0"/>
            <a:r>
              <a:rPr lang="en-US" noProof="0" dirty="0"/>
              <a:t>Name, place, date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4699C4-5400-4CDA-8C15-7C0E392B8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67543" y="1926057"/>
            <a:ext cx="4033020" cy="2070832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B8273A55-9892-413F-AF5B-9A3BDEDCA3F5}"/>
              </a:ext>
            </a:extLst>
          </p:cNvPr>
          <p:cNvSpPr/>
          <p:nvPr userDrawn="1"/>
        </p:nvSpPr>
        <p:spPr bwMode="gray">
          <a:xfrm>
            <a:off x="0" y="5022850"/>
            <a:ext cx="9144000" cy="12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AA46260-9D5A-AF4A-A412-41F1C41DB6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682" y="340452"/>
            <a:ext cx="1800225" cy="68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2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hteck 50">
            <a:extLst>
              <a:ext uri="{FF2B5EF4-FFF2-40B4-BE49-F238E27FC236}">
                <a16:creationId xmlns:a16="http://schemas.microsoft.com/office/drawing/2014/main" id="{3A889A65-425C-4E03-BF5D-0CC8D179AE25}"/>
              </a:ext>
            </a:extLst>
          </p:cNvPr>
          <p:cNvSpPr/>
          <p:nvPr userDrawn="1"/>
        </p:nvSpPr>
        <p:spPr bwMode="gray">
          <a:xfrm>
            <a:off x="0" y="1206500"/>
            <a:ext cx="9144000" cy="3816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56667" y="1530535"/>
            <a:ext cx="8428558" cy="2699779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000" b="1" cap="none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Text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idx="1" hasCustomPrompt="1"/>
          </p:nvPr>
        </p:nvSpPr>
        <p:spPr bwMode="gray">
          <a:xfrm>
            <a:off x="356667" y="4302323"/>
            <a:ext cx="8428558" cy="4680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457203" indent="0">
              <a:buNone/>
              <a:defRPr sz="1800"/>
            </a:lvl2pPr>
            <a:lvl3pPr marL="914407" indent="0">
              <a:buNone/>
              <a:defRPr sz="1600"/>
            </a:lvl3pPr>
            <a:lvl4pPr marL="1371610" indent="0">
              <a:buNone/>
              <a:defRPr sz="1400"/>
            </a:lvl4pPr>
            <a:lvl5pPr marL="1828813" indent="0">
              <a:buNone/>
              <a:defRPr sz="1400"/>
            </a:lvl5pPr>
            <a:lvl6pPr marL="2286017" indent="0">
              <a:buNone/>
              <a:defRPr sz="1400"/>
            </a:lvl6pPr>
            <a:lvl7pPr marL="2743220" indent="0">
              <a:buNone/>
              <a:defRPr sz="1400"/>
            </a:lvl7pPr>
            <a:lvl8pPr marL="3200424" indent="0">
              <a:buNone/>
              <a:defRPr sz="1400"/>
            </a:lvl8pPr>
            <a:lvl9pPr marL="3657627" indent="0">
              <a:buNone/>
              <a:defRPr sz="1400"/>
            </a:lvl9pPr>
          </a:lstStyle>
          <a:p>
            <a:pPr lvl="0"/>
            <a:r>
              <a:rPr lang="en-US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558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hteck 50">
            <a:extLst>
              <a:ext uri="{FF2B5EF4-FFF2-40B4-BE49-F238E27FC236}">
                <a16:creationId xmlns:a16="http://schemas.microsoft.com/office/drawing/2014/main" id="{3A889A65-425C-4E03-BF5D-0CC8D179AE25}"/>
              </a:ext>
            </a:extLst>
          </p:cNvPr>
          <p:cNvSpPr/>
          <p:nvPr userDrawn="1"/>
        </p:nvSpPr>
        <p:spPr bwMode="gray">
          <a:xfrm>
            <a:off x="0" y="0"/>
            <a:ext cx="9144000" cy="50228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56667" y="1530535"/>
            <a:ext cx="8428558" cy="320339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000" b="1" cap="none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Text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6F44A01-E8DF-4F99-BC3D-0260098E03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06666" y="370744"/>
            <a:ext cx="909637" cy="34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3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hteck 50">
            <a:extLst>
              <a:ext uri="{FF2B5EF4-FFF2-40B4-BE49-F238E27FC236}">
                <a16:creationId xmlns:a16="http://schemas.microsoft.com/office/drawing/2014/main" id="{3A889A65-425C-4E03-BF5D-0CC8D179AE25}"/>
              </a:ext>
            </a:extLst>
          </p:cNvPr>
          <p:cNvSpPr/>
          <p:nvPr userDrawn="1"/>
        </p:nvSpPr>
        <p:spPr bwMode="gray">
          <a:xfrm>
            <a:off x="0" y="0"/>
            <a:ext cx="9144000" cy="5022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56667" y="1530535"/>
            <a:ext cx="8428558" cy="320339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000" b="1" cap="none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Text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F6E97A9-3717-4466-B95D-CD9EF4D6D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06666" y="370744"/>
            <a:ext cx="909637" cy="34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1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1B5A00D9-1349-4C51-B801-D64695D401B6}"/>
              </a:ext>
            </a:extLst>
          </p:cNvPr>
          <p:cNvSpPr/>
          <p:nvPr userDrawn="1"/>
        </p:nvSpPr>
        <p:spPr bwMode="gray">
          <a:xfrm>
            <a:off x="0" y="1206500"/>
            <a:ext cx="9144000" cy="38163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360000" y="421200"/>
            <a:ext cx="684281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53654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lvl="0" algn="l" defTabSz="653654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Heading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CF0416-4651-4E3A-9DBE-24F3AE17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KION Pulse 2024 | Týmový dialog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8DC603-10CA-491D-AC5A-70ED79785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920994-BDCE-400E-9311-BDA2EB3001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5" y="1530535"/>
            <a:ext cx="8426450" cy="3203390"/>
          </a:xfrm>
        </p:spPr>
        <p:txBody>
          <a:bodyPr/>
          <a:lstStyle>
            <a:lvl1pPr marL="0" indent="304800">
              <a:lnSpc>
                <a:spcPct val="90000"/>
              </a:lnSpc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DAF525C4-CB87-44F4-89FB-6DC6ABC9BE05}"/>
              </a:ext>
            </a:extLst>
          </p:cNvPr>
          <p:cNvSpPr>
            <a:spLocks/>
          </p:cNvSpPr>
          <p:nvPr userDrawn="1"/>
        </p:nvSpPr>
        <p:spPr bwMode="gray">
          <a:xfrm>
            <a:off x="359532" y="1622845"/>
            <a:ext cx="212724" cy="207902"/>
          </a:xfrm>
          <a:custGeom>
            <a:avLst/>
            <a:gdLst>
              <a:gd name="T0" fmla="*/ 281 w 447"/>
              <a:gd name="T1" fmla="*/ 0 h 437"/>
              <a:gd name="T2" fmla="*/ 160 w 447"/>
              <a:gd name="T3" fmla="*/ 0 h 437"/>
              <a:gd name="T4" fmla="*/ 236 w 447"/>
              <a:gd name="T5" fmla="*/ 101 h 437"/>
              <a:gd name="T6" fmla="*/ 292 w 447"/>
              <a:gd name="T7" fmla="*/ 173 h 437"/>
              <a:gd name="T8" fmla="*/ 0 w 447"/>
              <a:gd name="T9" fmla="*/ 173 h 437"/>
              <a:gd name="T10" fmla="*/ 0 w 447"/>
              <a:gd name="T11" fmla="*/ 263 h 437"/>
              <a:gd name="T12" fmla="*/ 292 w 447"/>
              <a:gd name="T13" fmla="*/ 263 h 437"/>
              <a:gd name="T14" fmla="*/ 236 w 447"/>
              <a:gd name="T15" fmla="*/ 336 h 437"/>
              <a:gd name="T16" fmla="*/ 160 w 447"/>
              <a:gd name="T17" fmla="*/ 437 h 437"/>
              <a:gd name="T18" fmla="*/ 281 w 447"/>
              <a:gd name="T19" fmla="*/ 437 h 437"/>
              <a:gd name="T20" fmla="*/ 447 w 447"/>
              <a:gd name="T21" fmla="*/ 218 h 437"/>
              <a:gd name="T22" fmla="*/ 281 w 447"/>
              <a:gd name="T23" fmla="*/ 0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7" h="437">
                <a:moveTo>
                  <a:pt x="281" y="0"/>
                </a:moveTo>
                <a:cubicBezTo>
                  <a:pt x="160" y="0"/>
                  <a:pt x="160" y="0"/>
                  <a:pt x="160" y="0"/>
                </a:cubicBezTo>
                <a:cubicBezTo>
                  <a:pt x="236" y="101"/>
                  <a:pt x="236" y="101"/>
                  <a:pt x="236" y="101"/>
                </a:cubicBezTo>
                <a:cubicBezTo>
                  <a:pt x="256" y="128"/>
                  <a:pt x="274" y="151"/>
                  <a:pt x="292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63"/>
                  <a:pt x="0" y="263"/>
                  <a:pt x="0" y="263"/>
                </a:cubicBezTo>
                <a:cubicBezTo>
                  <a:pt x="292" y="263"/>
                  <a:pt x="292" y="263"/>
                  <a:pt x="292" y="263"/>
                </a:cubicBezTo>
                <a:cubicBezTo>
                  <a:pt x="273" y="286"/>
                  <a:pt x="256" y="309"/>
                  <a:pt x="236" y="336"/>
                </a:cubicBezTo>
                <a:cubicBezTo>
                  <a:pt x="160" y="437"/>
                  <a:pt x="160" y="437"/>
                  <a:pt x="160" y="437"/>
                </a:cubicBezTo>
                <a:cubicBezTo>
                  <a:pt x="281" y="437"/>
                  <a:pt x="281" y="437"/>
                  <a:pt x="281" y="437"/>
                </a:cubicBezTo>
                <a:cubicBezTo>
                  <a:pt x="447" y="218"/>
                  <a:pt x="447" y="218"/>
                  <a:pt x="447" y="218"/>
                </a:cubicBezTo>
                <a:lnTo>
                  <a:pt x="28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94BC324F-7125-431C-81F9-EDBAC16E7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en-US" noProof="0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245418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em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20975767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7" imgH="419" progId="TCLayout.ActiveDocument.1">
                  <p:embed/>
                </p:oleObj>
              </mc:Choice>
              <mc:Fallback>
                <p:oleObj name="think-cell Slide" r:id="rId37" imgW="417" imgH="419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fld id="{99CC5461-F7F8-834A-A33C-7913089D93E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5" name="Fußzeilenplatzhalter 49"/>
          <p:cNvSpPr>
            <a:spLocks noGrp="1"/>
          </p:cNvSpPr>
          <p:nvPr>
            <p:ph type="ftr" sz="quarter" idx="3"/>
          </p:nvPr>
        </p:nvSpPr>
        <p:spPr bwMode="gray">
          <a:xfrm>
            <a:off x="720001" y="4858691"/>
            <a:ext cx="8065224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</a:lstStyle>
          <a:p>
            <a:r>
              <a:rPr lang="en-US" noProof="0"/>
              <a:t>KION Pulse 2024 | Týmový dialog</a:t>
            </a:r>
          </a:p>
        </p:txBody>
      </p:sp>
      <p:sp>
        <p:nvSpPr>
          <p:cNvPr id="6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60000" y="421199"/>
            <a:ext cx="6842812" cy="50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defTabSz="653654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Heading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 bwMode="gray">
          <a:xfrm>
            <a:off x="359999" y="1206500"/>
            <a:ext cx="8425225" cy="33845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Text</a:t>
            </a:r>
          </a:p>
          <a:p>
            <a:pPr lvl="1"/>
            <a:r>
              <a:rPr lang="en-US" noProof="0"/>
              <a:t>Text</a:t>
            </a:r>
          </a:p>
          <a:p>
            <a:pPr lvl="2"/>
            <a:r>
              <a:rPr lang="en-US" noProof="0"/>
              <a:t>Text</a:t>
            </a:r>
          </a:p>
          <a:p>
            <a:pPr lvl="3"/>
            <a:r>
              <a:rPr lang="en-US" noProof="0"/>
              <a:t>Text</a:t>
            </a:r>
          </a:p>
          <a:p>
            <a:pPr lvl="4"/>
            <a:r>
              <a:rPr lang="en-US" noProof="0"/>
              <a:t>Text</a:t>
            </a:r>
          </a:p>
          <a:p>
            <a:pPr lvl="5"/>
            <a:r>
              <a:rPr lang="en-US" noProof="0"/>
              <a:t>Text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B6B9D2E-F9EE-4D7A-806A-4C6F8A337831}"/>
              </a:ext>
            </a:extLst>
          </p:cNvPr>
          <p:cNvSpPr/>
          <p:nvPr userDrawn="1"/>
        </p:nvSpPr>
        <p:spPr bwMode="gray">
          <a:xfrm>
            <a:off x="0" y="5022850"/>
            <a:ext cx="9144000" cy="12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CCFAAD0-2D61-4D33-A65D-D0E66957F734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06666" y="370744"/>
            <a:ext cx="909637" cy="346380"/>
          </a:xfrm>
          <a:prstGeom prst="rect">
            <a:avLst/>
          </a:prstGeom>
        </p:spPr>
      </p:pic>
      <p:sp>
        <p:nvSpPr>
          <p:cNvPr id="16" name="Sticky Note" hidden="1">
            <a:extLst>
              <a:ext uri="{FF2B5EF4-FFF2-40B4-BE49-F238E27FC236}">
                <a16:creationId xmlns:a16="http://schemas.microsoft.com/office/drawing/2014/main" id="{2E695CAC-B826-42A0-A341-B021639149A1}"/>
              </a:ext>
            </a:extLst>
          </p:cNvPr>
          <p:cNvSpPr/>
          <p:nvPr userDrawn="1"/>
        </p:nvSpPr>
        <p:spPr>
          <a:xfrm>
            <a:off x="7284438" y="1"/>
            <a:ext cx="1859562" cy="11984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67" tIns="35967" rIns="35967" bIns="35967" rtlCol="0" anchor="t"/>
          <a:lstStyle/>
          <a:p>
            <a:pPr algn="l"/>
            <a:endParaRPr lang="en-US" sz="1099">
              <a:solidFill>
                <a:schemeClr val="tx1"/>
              </a:solidFill>
            </a:endParaRPr>
          </a:p>
        </p:txBody>
      </p:sp>
      <p:sp>
        <p:nvSpPr>
          <p:cNvPr id="11" name="Comments" hidden="1">
            <a:extLst>
              <a:ext uri="{FF2B5EF4-FFF2-40B4-BE49-F238E27FC236}">
                <a16:creationId xmlns:a16="http://schemas.microsoft.com/office/drawing/2014/main" id="{DDC2D0A9-1C8F-4623-B44E-8DA9C32E5D98}"/>
              </a:ext>
            </a:extLst>
          </p:cNvPr>
          <p:cNvSpPr/>
          <p:nvPr userDrawn="1"/>
        </p:nvSpPr>
        <p:spPr>
          <a:xfrm>
            <a:off x="9154161" y="1"/>
            <a:ext cx="1696719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t"/>
          <a:lstStyle/>
          <a:p>
            <a:pPr algn="l"/>
            <a:r>
              <a:rPr lang="en-US" sz="999" b="1">
                <a:solidFill>
                  <a:schemeClr val="tx1"/>
                </a:solidFill>
              </a:rPr>
              <a:t>Comments:</a:t>
            </a:r>
          </a:p>
          <a:p>
            <a:pPr marL="285493" indent="-285493" algn="l">
              <a:buFont typeface="Symbol" panose="05050102010706020507" pitchFamily="18" charset="2"/>
              <a:buChar char="-"/>
            </a:pPr>
            <a:endParaRPr lang="en-US" sz="999">
              <a:solidFill>
                <a:schemeClr val="tx1"/>
              </a:solidFill>
            </a:endParaRPr>
          </a:p>
        </p:txBody>
      </p:sp>
      <p:sp>
        <p:nvSpPr>
          <p:cNvPr id="15" name="Presenter" hidden="1">
            <a:extLst>
              <a:ext uri="{FF2B5EF4-FFF2-40B4-BE49-F238E27FC236}">
                <a16:creationId xmlns:a16="http://schemas.microsoft.com/office/drawing/2014/main" id="{28D8C0E7-C6AA-45FA-B21C-C215E175A807}"/>
              </a:ext>
            </a:extLst>
          </p:cNvPr>
          <p:cNvSpPr/>
          <p:nvPr userDrawn="1"/>
        </p:nvSpPr>
        <p:spPr>
          <a:xfrm>
            <a:off x="8820472" y="0"/>
            <a:ext cx="323528" cy="1978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XX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3" name="Exemplary Sticker" hidden="1">
            <a:extLst>
              <a:ext uri="{FF2B5EF4-FFF2-40B4-BE49-F238E27FC236}">
                <a16:creationId xmlns:a16="http://schemas.microsoft.com/office/drawing/2014/main" id="{ABDB5DEE-1D9C-42BC-BEBC-85F2C19924D9}"/>
              </a:ext>
            </a:extLst>
          </p:cNvPr>
          <p:cNvSpPr>
            <a:spLocks/>
          </p:cNvSpPr>
          <p:nvPr userDrawn="1"/>
        </p:nvSpPr>
        <p:spPr bwMode="auto">
          <a:xfrm>
            <a:off x="8065044" y="984765"/>
            <a:ext cx="718956" cy="130289"/>
          </a:xfrm>
          <a:custGeom>
            <a:avLst/>
            <a:gdLst>
              <a:gd name="T0" fmla="*/ 52 w 1179"/>
              <a:gd name="T1" fmla="*/ 18 h 1181"/>
              <a:gd name="T2" fmla="*/ 109 w 1179"/>
              <a:gd name="T3" fmla="*/ 17 h 1181"/>
              <a:gd name="T4" fmla="*/ 164 w 1179"/>
              <a:gd name="T5" fmla="*/ 18 h 1181"/>
              <a:gd name="T6" fmla="*/ 226 w 1179"/>
              <a:gd name="T7" fmla="*/ 14 h 1181"/>
              <a:gd name="T8" fmla="*/ 279 w 1179"/>
              <a:gd name="T9" fmla="*/ 16 h 1181"/>
              <a:gd name="T10" fmla="*/ 338 w 1179"/>
              <a:gd name="T11" fmla="*/ 14 h 1181"/>
              <a:gd name="T12" fmla="*/ 390 w 1179"/>
              <a:gd name="T13" fmla="*/ 17 h 1181"/>
              <a:gd name="T14" fmla="*/ 444 w 1179"/>
              <a:gd name="T15" fmla="*/ 18 h 1181"/>
              <a:gd name="T16" fmla="*/ 503 w 1179"/>
              <a:gd name="T17" fmla="*/ 16 h 1181"/>
              <a:gd name="T18" fmla="*/ 559 w 1179"/>
              <a:gd name="T19" fmla="*/ 16 h 1181"/>
              <a:gd name="T20" fmla="*/ 614 w 1179"/>
              <a:gd name="T21" fmla="*/ 16 h 1181"/>
              <a:gd name="T22" fmla="*/ 669 w 1179"/>
              <a:gd name="T23" fmla="*/ 17 h 1181"/>
              <a:gd name="T24" fmla="*/ 726 w 1179"/>
              <a:gd name="T25" fmla="*/ 17 h 1181"/>
              <a:gd name="T26" fmla="*/ 786 w 1179"/>
              <a:gd name="T27" fmla="*/ 14 h 1181"/>
              <a:gd name="T28" fmla="*/ 836 w 1179"/>
              <a:gd name="T29" fmla="*/ 18 h 1181"/>
              <a:gd name="T30" fmla="*/ 890 w 1179"/>
              <a:gd name="T31" fmla="*/ 19 h 1181"/>
              <a:gd name="T32" fmla="*/ 953 w 1179"/>
              <a:gd name="T33" fmla="*/ 15 h 1181"/>
              <a:gd name="T34" fmla="*/ 1006 w 1179"/>
              <a:gd name="T35" fmla="*/ 17 h 1181"/>
              <a:gd name="T36" fmla="*/ 1056 w 1179"/>
              <a:gd name="T37" fmla="*/ 20 h 1181"/>
              <a:gd name="T38" fmla="*/ 1114 w 1179"/>
              <a:gd name="T39" fmla="*/ 19 h 1181"/>
              <a:gd name="T40" fmla="*/ 1167 w 1179"/>
              <a:gd name="T41" fmla="*/ 21 h 1181"/>
              <a:gd name="T42" fmla="*/ 1170 w 1179"/>
              <a:gd name="T43" fmla="*/ 51 h 1181"/>
              <a:gd name="T44" fmla="*/ 1165 w 1179"/>
              <a:gd name="T45" fmla="*/ 87 h 1181"/>
              <a:gd name="T46" fmla="*/ 1160 w 1179"/>
              <a:gd name="T47" fmla="*/ 122 h 1181"/>
              <a:gd name="T48" fmla="*/ 1168 w 1179"/>
              <a:gd name="T49" fmla="*/ 150 h 1181"/>
              <a:gd name="T50" fmla="*/ 1169 w 1179"/>
              <a:gd name="T51" fmla="*/ 181 h 1181"/>
              <a:gd name="T52" fmla="*/ 1167 w 1179"/>
              <a:gd name="T53" fmla="*/ 215 h 1181"/>
              <a:gd name="T54" fmla="*/ 1167 w 1179"/>
              <a:gd name="T55" fmla="*/ 247 h 1181"/>
              <a:gd name="T56" fmla="*/ 1161 w 1179"/>
              <a:gd name="T57" fmla="*/ 283 h 1181"/>
              <a:gd name="T58" fmla="*/ 1162 w 1179"/>
              <a:gd name="T59" fmla="*/ 315 h 1181"/>
              <a:gd name="T60" fmla="*/ 1160 w 1179"/>
              <a:gd name="T61" fmla="*/ 348 h 1181"/>
              <a:gd name="T62" fmla="*/ 1162 w 1179"/>
              <a:gd name="T63" fmla="*/ 379 h 1181"/>
              <a:gd name="T64" fmla="*/ 1164 w 1179"/>
              <a:gd name="T65" fmla="*/ 410 h 1181"/>
              <a:gd name="T66" fmla="*/ 1167 w 1179"/>
              <a:gd name="T67" fmla="*/ 441 h 1181"/>
              <a:gd name="T68" fmla="*/ 1161 w 1179"/>
              <a:gd name="T69" fmla="*/ 477 h 1181"/>
              <a:gd name="T70" fmla="*/ 1163 w 1179"/>
              <a:gd name="T71" fmla="*/ 508 h 1181"/>
              <a:gd name="T72" fmla="*/ 1165 w 1179"/>
              <a:gd name="T73" fmla="*/ 539 h 1181"/>
              <a:gd name="T74" fmla="*/ 1167 w 1179"/>
              <a:gd name="T75" fmla="*/ 570 h 1181"/>
              <a:gd name="T76" fmla="*/ 1162 w 1179"/>
              <a:gd name="T77" fmla="*/ 605 h 1181"/>
              <a:gd name="T78" fmla="*/ 1160 w 1179"/>
              <a:gd name="T79" fmla="*/ 639 h 1181"/>
              <a:gd name="T80" fmla="*/ 1168 w 1179"/>
              <a:gd name="T81" fmla="*/ 667 h 1181"/>
              <a:gd name="T82" fmla="*/ 1169 w 1179"/>
              <a:gd name="T83" fmla="*/ 698 h 1181"/>
              <a:gd name="T84" fmla="*/ 1169 w 1179"/>
              <a:gd name="T85" fmla="*/ 731 h 1181"/>
              <a:gd name="T86" fmla="*/ 1165 w 1179"/>
              <a:gd name="T87" fmla="*/ 765 h 1181"/>
              <a:gd name="T88" fmla="*/ 1160 w 1179"/>
              <a:gd name="T89" fmla="*/ 801 h 1181"/>
              <a:gd name="T90" fmla="*/ 1165 w 1179"/>
              <a:gd name="T91" fmla="*/ 830 h 1181"/>
              <a:gd name="T92" fmla="*/ 1161 w 1179"/>
              <a:gd name="T93" fmla="*/ 865 h 1181"/>
              <a:gd name="T94" fmla="*/ 1169 w 1179"/>
              <a:gd name="T95" fmla="*/ 892 h 1181"/>
              <a:gd name="T96" fmla="*/ 1162 w 1179"/>
              <a:gd name="T97" fmla="*/ 929 h 1181"/>
              <a:gd name="T98" fmla="*/ 1167 w 1179"/>
              <a:gd name="T99" fmla="*/ 958 h 1181"/>
              <a:gd name="T100" fmla="*/ 1167 w 1179"/>
              <a:gd name="T101" fmla="*/ 991 h 1181"/>
              <a:gd name="T102" fmla="*/ 1167 w 1179"/>
              <a:gd name="T103" fmla="*/ 1023 h 1181"/>
              <a:gd name="T104" fmla="*/ 1165 w 1179"/>
              <a:gd name="T105" fmla="*/ 1056 h 1181"/>
              <a:gd name="T106" fmla="*/ 1170 w 1179"/>
              <a:gd name="T107" fmla="*/ 1086 h 1181"/>
              <a:gd name="T108" fmla="*/ 1165 w 1179"/>
              <a:gd name="T109" fmla="*/ 1121 h 1181"/>
              <a:gd name="T110" fmla="*/ 1165 w 1179"/>
              <a:gd name="T111" fmla="*/ 1153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79" h="1181">
                <a:moveTo>
                  <a:pt x="12" y="19"/>
                </a:moveTo>
                <a:cubicBezTo>
                  <a:pt x="12" y="19"/>
                  <a:pt x="15" y="17"/>
                  <a:pt x="15" y="17"/>
                </a:cubicBezTo>
                <a:cubicBezTo>
                  <a:pt x="15" y="17"/>
                  <a:pt x="18" y="26"/>
                  <a:pt x="18" y="27"/>
                </a:cubicBezTo>
                <a:cubicBezTo>
                  <a:pt x="18" y="27"/>
                  <a:pt x="35" y="16"/>
                  <a:pt x="35" y="17"/>
                </a:cubicBezTo>
                <a:cubicBezTo>
                  <a:pt x="35" y="17"/>
                  <a:pt x="14" y="40"/>
                  <a:pt x="14" y="40"/>
                </a:cubicBezTo>
                <a:cubicBezTo>
                  <a:pt x="14" y="40"/>
                  <a:pt x="52" y="18"/>
                  <a:pt x="52" y="18"/>
                </a:cubicBezTo>
                <a:cubicBezTo>
                  <a:pt x="52" y="18"/>
                  <a:pt x="10" y="52"/>
                  <a:pt x="10" y="53"/>
                </a:cubicBezTo>
                <a:cubicBezTo>
                  <a:pt x="10" y="53"/>
                  <a:pt x="73" y="16"/>
                  <a:pt x="73" y="16"/>
                </a:cubicBezTo>
                <a:cubicBezTo>
                  <a:pt x="73" y="16"/>
                  <a:pt x="15" y="60"/>
                  <a:pt x="15" y="61"/>
                </a:cubicBezTo>
                <a:cubicBezTo>
                  <a:pt x="15" y="61"/>
                  <a:pt x="93" y="15"/>
                  <a:pt x="93" y="15"/>
                </a:cubicBezTo>
                <a:cubicBezTo>
                  <a:pt x="17" y="70"/>
                  <a:pt x="17" y="70"/>
                  <a:pt x="17" y="70"/>
                </a:cubicBezTo>
                <a:cubicBezTo>
                  <a:pt x="109" y="17"/>
                  <a:pt x="109" y="17"/>
                  <a:pt x="109" y="17"/>
                </a:cubicBezTo>
                <a:cubicBezTo>
                  <a:pt x="109" y="17"/>
                  <a:pt x="10" y="83"/>
                  <a:pt x="11" y="85"/>
                </a:cubicBezTo>
                <a:cubicBezTo>
                  <a:pt x="11" y="85"/>
                  <a:pt x="128" y="16"/>
                  <a:pt x="128" y="17"/>
                </a:cubicBezTo>
                <a:cubicBezTo>
                  <a:pt x="128" y="17"/>
                  <a:pt x="11" y="94"/>
                  <a:pt x="12" y="95"/>
                </a:cubicBezTo>
                <a:cubicBezTo>
                  <a:pt x="12" y="95"/>
                  <a:pt x="141" y="18"/>
                  <a:pt x="142" y="20"/>
                </a:cubicBezTo>
                <a:cubicBezTo>
                  <a:pt x="142" y="20"/>
                  <a:pt x="15" y="103"/>
                  <a:pt x="15" y="104"/>
                </a:cubicBezTo>
                <a:cubicBezTo>
                  <a:pt x="16" y="105"/>
                  <a:pt x="164" y="17"/>
                  <a:pt x="164" y="18"/>
                </a:cubicBezTo>
                <a:cubicBezTo>
                  <a:pt x="15" y="115"/>
                  <a:pt x="15" y="115"/>
                  <a:pt x="15" y="115"/>
                </a:cubicBezTo>
                <a:cubicBezTo>
                  <a:pt x="16" y="116"/>
                  <a:pt x="179" y="19"/>
                  <a:pt x="179" y="20"/>
                </a:cubicBezTo>
                <a:cubicBezTo>
                  <a:pt x="180" y="22"/>
                  <a:pt x="13" y="124"/>
                  <a:pt x="14" y="126"/>
                </a:cubicBezTo>
                <a:cubicBezTo>
                  <a:pt x="15" y="128"/>
                  <a:pt x="200" y="19"/>
                  <a:pt x="200" y="19"/>
                </a:cubicBezTo>
                <a:cubicBezTo>
                  <a:pt x="201" y="21"/>
                  <a:pt x="8" y="140"/>
                  <a:pt x="8" y="140"/>
                </a:cubicBezTo>
                <a:cubicBezTo>
                  <a:pt x="8" y="141"/>
                  <a:pt x="226" y="13"/>
                  <a:pt x="226" y="14"/>
                </a:cubicBezTo>
                <a:cubicBezTo>
                  <a:pt x="227" y="16"/>
                  <a:pt x="18" y="145"/>
                  <a:pt x="18" y="145"/>
                </a:cubicBezTo>
                <a:cubicBezTo>
                  <a:pt x="19" y="145"/>
                  <a:pt x="235" y="16"/>
                  <a:pt x="237" y="19"/>
                </a:cubicBezTo>
                <a:cubicBezTo>
                  <a:pt x="237" y="19"/>
                  <a:pt x="10" y="161"/>
                  <a:pt x="10" y="161"/>
                </a:cubicBezTo>
                <a:cubicBezTo>
                  <a:pt x="11" y="164"/>
                  <a:pt x="256" y="18"/>
                  <a:pt x="256" y="18"/>
                </a:cubicBezTo>
                <a:cubicBezTo>
                  <a:pt x="256" y="18"/>
                  <a:pt x="17" y="166"/>
                  <a:pt x="18" y="167"/>
                </a:cubicBezTo>
                <a:cubicBezTo>
                  <a:pt x="18" y="167"/>
                  <a:pt x="277" y="13"/>
                  <a:pt x="279" y="16"/>
                </a:cubicBezTo>
                <a:cubicBezTo>
                  <a:pt x="279" y="17"/>
                  <a:pt x="10" y="180"/>
                  <a:pt x="11" y="181"/>
                </a:cubicBezTo>
                <a:cubicBezTo>
                  <a:pt x="300" y="15"/>
                  <a:pt x="300" y="15"/>
                  <a:pt x="300" y="15"/>
                </a:cubicBezTo>
                <a:cubicBezTo>
                  <a:pt x="301" y="15"/>
                  <a:pt x="10" y="192"/>
                  <a:pt x="11" y="193"/>
                </a:cubicBezTo>
                <a:cubicBezTo>
                  <a:pt x="12" y="194"/>
                  <a:pt x="311" y="16"/>
                  <a:pt x="313" y="18"/>
                </a:cubicBezTo>
                <a:cubicBezTo>
                  <a:pt x="313" y="20"/>
                  <a:pt x="16" y="200"/>
                  <a:pt x="16" y="200"/>
                </a:cubicBezTo>
                <a:cubicBezTo>
                  <a:pt x="18" y="203"/>
                  <a:pt x="336" y="11"/>
                  <a:pt x="338" y="14"/>
                </a:cubicBezTo>
                <a:cubicBezTo>
                  <a:pt x="338" y="14"/>
                  <a:pt x="7" y="213"/>
                  <a:pt x="8" y="216"/>
                </a:cubicBezTo>
                <a:cubicBezTo>
                  <a:pt x="10" y="220"/>
                  <a:pt x="349" y="13"/>
                  <a:pt x="352" y="17"/>
                </a:cubicBezTo>
                <a:cubicBezTo>
                  <a:pt x="354" y="20"/>
                  <a:pt x="18" y="220"/>
                  <a:pt x="18" y="220"/>
                </a:cubicBezTo>
                <a:cubicBezTo>
                  <a:pt x="19" y="222"/>
                  <a:pt x="376" y="14"/>
                  <a:pt x="376" y="14"/>
                </a:cubicBezTo>
                <a:cubicBezTo>
                  <a:pt x="379" y="20"/>
                  <a:pt x="11" y="234"/>
                  <a:pt x="11" y="235"/>
                </a:cubicBezTo>
                <a:cubicBezTo>
                  <a:pt x="13" y="238"/>
                  <a:pt x="387" y="11"/>
                  <a:pt x="390" y="17"/>
                </a:cubicBezTo>
                <a:cubicBezTo>
                  <a:pt x="390" y="17"/>
                  <a:pt x="15" y="241"/>
                  <a:pt x="17" y="243"/>
                </a:cubicBezTo>
                <a:cubicBezTo>
                  <a:pt x="20" y="248"/>
                  <a:pt x="406" y="16"/>
                  <a:pt x="407" y="18"/>
                </a:cubicBezTo>
                <a:cubicBezTo>
                  <a:pt x="407" y="18"/>
                  <a:pt x="7" y="257"/>
                  <a:pt x="8" y="259"/>
                </a:cubicBezTo>
                <a:cubicBezTo>
                  <a:pt x="11" y="264"/>
                  <a:pt x="429" y="15"/>
                  <a:pt x="429" y="16"/>
                </a:cubicBezTo>
                <a:cubicBezTo>
                  <a:pt x="430" y="18"/>
                  <a:pt x="11" y="268"/>
                  <a:pt x="11" y="268"/>
                </a:cubicBezTo>
                <a:cubicBezTo>
                  <a:pt x="12" y="268"/>
                  <a:pt x="442" y="15"/>
                  <a:pt x="444" y="18"/>
                </a:cubicBezTo>
                <a:cubicBezTo>
                  <a:pt x="446" y="22"/>
                  <a:pt x="8" y="277"/>
                  <a:pt x="9" y="280"/>
                </a:cubicBezTo>
                <a:cubicBezTo>
                  <a:pt x="10" y="282"/>
                  <a:pt x="461" y="19"/>
                  <a:pt x="461" y="19"/>
                </a:cubicBezTo>
                <a:cubicBezTo>
                  <a:pt x="463" y="21"/>
                  <a:pt x="7" y="289"/>
                  <a:pt x="8" y="291"/>
                </a:cubicBezTo>
                <a:cubicBezTo>
                  <a:pt x="11" y="295"/>
                  <a:pt x="479" y="16"/>
                  <a:pt x="480" y="19"/>
                </a:cubicBezTo>
                <a:cubicBezTo>
                  <a:pt x="480" y="19"/>
                  <a:pt x="6" y="296"/>
                  <a:pt x="9" y="301"/>
                </a:cubicBezTo>
                <a:cubicBezTo>
                  <a:pt x="10" y="303"/>
                  <a:pt x="502" y="13"/>
                  <a:pt x="503" y="16"/>
                </a:cubicBezTo>
                <a:cubicBezTo>
                  <a:pt x="503" y="16"/>
                  <a:pt x="12" y="305"/>
                  <a:pt x="14" y="309"/>
                </a:cubicBezTo>
                <a:cubicBezTo>
                  <a:pt x="16" y="312"/>
                  <a:pt x="513" y="12"/>
                  <a:pt x="517" y="19"/>
                </a:cubicBezTo>
                <a:cubicBezTo>
                  <a:pt x="521" y="25"/>
                  <a:pt x="16" y="319"/>
                  <a:pt x="16" y="319"/>
                </a:cubicBezTo>
                <a:cubicBezTo>
                  <a:pt x="18" y="322"/>
                  <a:pt x="535" y="19"/>
                  <a:pt x="535" y="19"/>
                </a:cubicBezTo>
                <a:cubicBezTo>
                  <a:pt x="539" y="27"/>
                  <a:pt x="9" y="326"/>
                  <a:pt x="12" y="332"/>
                </a:cubicBezTo>
                <a:cubicBezTo>
                  <a:pt x="14" y="334"/>
                  <a:pt x="556" y="12"/>
                  <a:pt x="559" y="16"/>
                </a:cubicBezTo>
                <a:cubicBezTo>
                  <a:pt x="563" y="24"/>
                  <a:pt x="7" y="338"/>
                  <a:pt x="10" y="344"/>
                </a:cubicBezTo>
                <a:cubicBezTo>
                  <a:pt x="11" y="345"/>
                  <a:pt x="572" y="12"/>
                  <a:pt x="576" y="17"/>
                </a:cubicBezTo>
                <a:cubicBezTo>
                  <a:pt x="577" y="20"/>
                  <a:pt x="15" y="352"/>
                  <a:pt x="15" y="352"/>
                </a:cubicBezTo>
                <a:cubicBezTo>
                  <a:pt x="16" y="353"/>
                  <a:pt x="590" y="17"/>
                  <a:pt x="591" y="19"/>
                </a:cubicBezTo>
                <a:cubicBezTo>
                  <a:pt x="595" y="26"/>
                  <a:pt x="15" y="358"/>
                  <a:pt x="17" y="361"/>
                </a:cubicBezTo>
                <a:cubicBezTo>
                  <a:pt x="19" y="365"/>
                  <a:pt x="610" y="9"/>
                  <a:pt x="614" y="16"/>
                </a:cubicBezTo>
                <a:cubicBezTo>
                  <a:pt x="617" y="21"/>
                  <a:pt x="10" y="376"/>
                  <a:pt x="10" y="376"/>
                </a:cubicBezTo>
                <a:cubicBezTo>
                  <a:pt x="11" y="377"/>
                  <a:pt x="631" y="18"/>
                  <a:pt x="631" y="18"/>
                </a:cubicBezTo>
                <a:cubicBezTo>
                  <a:pt x="631" y="18"/>
                  <a:pt x="13" y="383"/>
                  <a:pt x="14" y="384"/>
                </a:cubicBezTo>
                <a:cubicBezTo>
                  <a:pt x="17" y="390"/>
                  <a:pt x="647" y="19"/>
                  <a:pt x="647" y="19"/>
                </a:cubicBezTo>
                <a:cubicBezTo>
                  <a:pt x="649" y="21"/>
                  <a:pt x="9" y="398"/>
                  <a:pt x="9" y="398"/>
                </a:cubicBezTo>
                <a:cubicBezTo>
                  <a:pt x="9" y="398"/>
                  <a:pt x="667" y="14"/>
                  <a:pt x="669" y="17"/>
                </a:cubicBezTo>
                <a:cubicBezTo>
                  <a:pt x="671" y="22"/>
                  <a:pt x="8" y="401"/>
                  <a:pt x="12" y="407"/>
                </a:cubicBezTo>
                <a:cubicBezTo>
                  <a:pt x="16" y="414"/>
                  <a:pt x="687" y="16"/>
                  <a:pt x="688" y="17"/>
                </a:cubicBezTo>
                <a:cubicBezTo>
                  <a:pt x="690" y="21"/>
                  <a:pt x="15" y="412"/>
                  <a:pt x="17" y="415"/>
                </a:cubicBezTo>
                <a:cubicBezTo>
                  <a:pt x="17" y="415"/>
                  <a:pt x="708" y="10"/>
                  <a:pt x="711" y="14"/>
                </a:cubicBezTo>
                <a:cubicBezTo>
                  <a:pt x="711" y="14"/>
                  <a:pt x="17" y="422"/>
                  <a:pt x="19" y="425"/>
                </a:cubicBezTo>
                <a:cubicBezTo>
                  <a:pt x="23" y="433"/>
                  <a:pt x="723" y="12"/>
                  <a:pt x="726" y="17"/>
                </a:cubicBezTo>
                <a:cubicBezTo>
                  <a:pt x="726" y="17"/>
                  <a:pt x="8" y="440"/>
                  <a:pt x="9" y="441"/>
                </a:cubicBezTo>
                <a:cubicBezTo>
                  <a:pt x="14" y="450"/>
                  <a:pt x="744" y="14"/>
                  <a:pt x="745" y="16"/>
                </a:cubicBezTo>
                <a:cubicBezTo>
                  <a:pt x="750" y="24"/>
                  <a:pt x="12" y="445"/>
                  <a:pt x="14" y="449"/>
                </a:cubicBezTo>
                <a:cubicBezTo>
                  <a:pt x="15" y="451"/>
                  <a:pt x="760" y="17"/>
                  <a:pt x="760" y="18"/>
                </a:cubicBezTo>
                <a:cubicBezTo>
                  <a:pt x="762" y="22"/>
                  <a:pt x="13" y="451"/>
                  <a:pt x="17" y="458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9" y="20"/>
                  <a:pt x="10" y="473"/>
                  <a:pt x="10" y="473"/>
                </a:cubicBezTo>
                <a:cubicBezTo>
                  <a:pt x="13" y="478"/>
                  <a:pt x="795" y="6"/>
                  <a:pt x="802" y="16"/>
                </a:cubicBezTo>
                <a:cubicBezTo>
                  <a:pt x="807" y="25"/>
                  <a:pt x="10" y="478"/>
                  <a:pt x="12" y="483"/>
                </a:cubicBezTo>
                <a:cubicBezTo>
                  <a:pt x="15" y="487"/>
                  <a:pt x="812" y="10"/>
                  <a:pt x="817" y="18"/>
                </a:cubicBezTo>
                <a:cubicBezTo>
                  <a:pt x="819" y="23"/>
                  <a:pt x="13" y="493"/>
                  <a:pt x="13" y="493"/>
                </a:cubicBezTo>
                <a:cubicBezTo>
                  <a:pt x="14" y="494"/>
                  <a:pt x="832" y="12"/>
                  <a:pt x="836" y="18"/>
                </a:cubicBezTo>
                <a:cubicBezTo>
                  <a:pt x="841" y="26"/>
                  <a:pt x="15" y="503"/>
                  <a:pt x="15" y="503"/>
                </a:cubicBezTo>
                <a:cubicBezTo>
                  <a:pt x="21" y="514"/>
                  <a:pt x="849" y="11"/>
                  <a:pt x="854" y="18"/>
                </a:cubicBezTo>
                <a:cubicBezTo>
                  <a:pt x="854" y="19"/>
                  <a:pt x="14" y="514"/>
                  <a:pt x="14" y="514"/>
                </a:cubicBezTo>
                <a:cubicBezTo>
                  <a:pt x="14" y="514"/>
                  <a:pt x="863" y="8"/>
                  <a:pt x="870" y="20"/>
                </a:cubicBezTo>
                <a:cubicBezTo>
                  <a:pt x="873" y="25"/>
                  <a:pt x="15" y="522"/>
                  <a:pt x="16" y="524"/>
                </a:cubicBezTo>
                <a:cubicBezTo>
                  <a:pt x="16" y="524"/>
                  <a:pt x="888" y="16"/>
                  <a:pt x="890" y="19"/>
                </a:cubicBezTo>
                <a:cubicBezTo>
                  <a:pt x="893" y="25"/>
                  <a:pt x="10" y="527"/>
                  <a:pt x="15" y="535"/>
                </a:cubicBezTo>
                <a:cubicBezTo>
                  <a:pt x="18" y="540"/>
                  <a:pt x="901" y="9"/>
                  <a:pt x="907" y="20"/>
                </a:cubicBezTo>
                <a:cubicBezTo>
                  <a:pt x="910" y="25"/>
                  <a:pt x="15" y="546"/>
                  <a:pt x="15" y="546"/>
                </a:cubicBezTo>
                <a:cubicBezTo>
                  <a:pt x="15" y="546"/>
                  <a:pt x="928" y="5"/>
                  <a:pt x="934" y="15"/>
                </a:cubicBezTo>
                <a:cubicBezTo>
                  <a:pt x="940" y="25"/>
                  <a:pt x="13" y="554"/>
                  <a:pt x="15" y="557"/>
                </a:cubicBezTo>
                <a:cubicBezTo>
                  <a:pt x="22" y="568"/>
                  <a:pt x="952" y="14"/>
                  <a:pt x="953" y="15"/>
                </a:cubicBezTo>
                <a:cubicBezTo>
                  <a:pt x="954" y="17"/>
                  <a:pt x="14" y="568"/>
                  <a:pt x="14" y="568"/>
                </a:cubicBezTo>
                <a:cubicBezTo>
                  <a:pt x="21" y="580"/>
                  <a:pt x="959" y="4"/>
                  <a:pt x="967" y="18"/>
                </a:cubicBezTo>
                <a:cubicBezTo>
                  <a:pt x="967" y="18"/>
                  <a:pt x="15" y="573"/>
                  <a:pt x="17" y="577"/>
                </a:cubicBezTo>
                <a:cubicBezTo>
                  <a:pt x="21" y="583"/>
                  <a:pt x="984" y="3"/>
                  <a:pt x="991" y="15"/>
                </a:cubicBezTo>
                <a:cubicBezTo>
                  <a:pt x="996" y="24"/>
                  <a:pt x="8" y="593"/>
                  <a:pt x="8" y="593"/>
                </a:cubicBezTo>
                <a:cubicBezTo>
                  <a:pt x="12" y="599"/>
                  <a:pt x="1006" y="17"/>
                  <a:pt x="1006" y="17"/>
                </a:cubicBezTo>
                <a:cubicBezTo>
                  <a:pt x="1009" y="23"/>
                  <a:pt x="6" y="596"/>
                  <a:pt x="10" y="602"/>
                </a:cubicBezTo>
                <a:cubicBezTo>
                  <a:pt x="14" y="609"/>
                  <a:pt x="1013" y="8"/>
                  <a:pt x="1020" y="20"/>
                </a:cubicBezTo>
                <a:cubicBezTo>
                  <a:pt x="8" y="614"/>
                  <a:pt x="8" y="614"/>
                  <a:pt x="8" y="614"/>
                </a:cubicBezTo>
                <a:cubicBezTo>
                  <a:pt x="10" y="618"/>
                  <a:pt x="1039" y="0"/>
                  <a:pt x="1047" y="14"/>
                </a:cubicBezTo>
                <a:cubicBezTo>
                  <a:pt x="1047" y="14"/>
                  <a:pt x="5" y="616"/>
                  <a:pt x="10" y="624"/>
                </a:cubicBezTo>
                <a:cubicBezTo>
                  <a:pt x="15" y="632"/>
                  <a:pt x="1054" y="17"/>
                  <a:pt x="1056" y="20"/>
                </a:cubicBezTo>
                <a:cubicBezTo>
                  <a:pt x="1056" y="22"/>
                  <a:pt x="9" y="635"/>
                  <a:pt x="9" y="635"/>
                </a:cubicBezTo>
                <a:cubicBezTo>
                  <a:pt x="15" y="646"/>
                  <a:pt x="1067" y="4"/>
                  <a:pt x="1075" y="20"/>
                </a:cubicBezTo>
                <a:cubicBezTo>
                  <a:pt x="1077" y="22"/>
                  <a:pt x="12" y="645"/>
                  <a:pt x="12" y="645"/>
                </a:cubicBezTo>
                <a:cubicBezTo>
                  <a:pt x="12" y="645"/>
                  <a:pt x="1096" y="10"/>
                  <a:pt x="1100" y="16"/>
                </a:cubicBezTo>
                <a:cubicBezTo>
                  <a:pt x="1101" y="18"/>
                  <a:pt x="9" y="638"/>
                  <a:pt x="17" y="652"/>
                </a:cubicBezTo>
                <a:cubicBezTo>
                  <a:pt x="27" y="669"/>
                  <a:pt x="1105" y="5"/>
                  <a:pt x="1114" y="19"/>
                </a:cubicBezTo>
                <a:cubicBezTo>
                  <a:pt x="1117" y="25"/>
                  <a:pt x="5" y="652"/>
                  <a:pt x="12" y="666"/>
                </a:cubicBezTo>
                <a:cubicBezTo>
                  <a:pt x="12" y="666"/>
                  <a:pt x="1131" y="2"/>
                  <a:pt x="1139" y="15"/>
                </a:cubicBezTo>
                <a:cubicBezTo>
                  <a:pt x="1139" y="16"/>
                  <a:pt x="14" y="676"/>
                  <a:pt x="14" y="676"/>
                </a:cubicBezTo>
                <a:cubicBezTo>
                  <a:pt x="23" y="692"/>
                  <a:pt x="1148" y="13"/>
                  <a:pt x="1151" y="19"/>
                </a:cubicBezTo>
                <a:cubicBezTo>
                  <a:pt x="1157" y="30"/>
                  <a:pt x="15" y="679"/>
                  <a:pt x="18" y="684"/>
                </a:cubicBezTo>
                <a:cubicBezTo>
                  <a:pt x="26" y="698"/>
                  <a:pt x="1160" y="8"/>
                  <a:pt x="1167" y="21"/>
                </a:cubicBezTo>
                <a:cubicBezTo>
                  <a:pt x="1168" y="23"/>
                  <a:pt x="15" y="695"/>
                  <a:pt x="15" y="696"/>
                </a:cubicBezTo>
                <a:cubicBezTo>
                  <a:pt x="21" y="706"/>
                  <a:pt x="1157" y="26"/>
                  <a:pt x="1162" y="34"/>
                </a:cubicBezTo>
                <a:cubicBezTo>
                  <a:pt x="1164" y="39"/>
                  <a:pt x="14" y="708"/>
                  <a:pt x="14" y="708"/>
                </a:cubicBezTo>
                <a:cubicBezTo>
                  <a:pt x="15" y="710"/>
                  <a:pt x="1169" y="41"/>
                  <a:pt x="1169" y="41"/>
                </a:cubicBezTo>
                <a:cubicBezTo>
                  <a:pt x="18" y="717"/>
                  <a:pt x="18" y="717"/>
                  <a:pt x="18" y="717"/>
                </a:cubicBezTo>
                <a:cubicBezTo>
                  <a:pt x="22" y="723"/>
                  <a:pt x="1166" y="44"/>
                  <a:pt x="1170" y="51"/>
                </a:cubicBezTo>
                <a:cubicBezTo>
                  <a:pt x="1179" y="66"/>
                  <a:pt x="6" y="723"/>
                  <a:pt x="11" y="731"/>
                </a:cubicBezTo>
                <a:cubicBezTo>
                  <a:pt x="18" y="744"/>
                  <a:pt x="1155" y="59"/>
                  <a:pt x="1160" y="68"/>
                </a:cubicBezTo>
                <a:cubicBezTo>
                  <a:pt x="1169" y="82"/>
                  <a:pt x="9" y="727"/>
                  <a:pt x="16" y="739"/>
                </a:cubicBezTo>
                <a:cubicBezTo>
                  <a:pt x="16" y="739"/>
                  <a:pt x="1157" y="73"/>
                  <a:pt x="1160" y="78"/>
                </a:cubicBezTo>
                <a:cubicBezTo>
                  <a:pt x="1162" y="82"/>
                  <a:pt x="14" y="751"/>
                  <a:pt x="14" y="751"/>
                </a:cubicBezTo>
                <a:cubicBezTo>
                  <a:pt x="22" y="765"/>
                  <a:pt x="1156" y="72"/>
                  <a:pt x="1165" y="87"/>
                </a:cubicBezTo>
                <a:cubicBezTo>
                  <a:pt x="1167" y="90"/>
                  <a:pt x="10" y="764"/>
                  <a:pt x="10" y="764"/>
                </a:cubicBezTo>
                <a:cubicBezTo>
                  <a:pt x="14" y="772"/>
                  <a:pt x="1162" y="99"/>
                  <a:pt x="1162" y="99"/>
                </a:cubicBezTo>
                <a:cubicBezTo>
                  <a:pt x="1163" y="101"/>
                  <a:pt x="18" y="770"/>
                  <a:pt x="18" y="770"/>
                </a:cubicBezTo>
                <a:cubicBezTo>
                  <a:pt x="27" y="784"/>
                  <a:pt x="1155" y="96"/>
                  <a:pt x="1163" y="109"/>
                </a:cubicBezTo>
                <a:cubicBezTo>
                  <a:pt x="1168" y="118"/>
                  <a:pt x="3" y="771"/>
                  <a:pt x="11" y="785"/>
                </a:cubicBezTo>
                <a:cubicBezTo>
                  <a:pt x="1160" y="122"/>
                  <a:pt x="1160" y="122"/>
                  <a:pt x="1160" y="122"/>
                </a:cubicBezTo>
                <a:cubicBezTo>
                  <a:pt x="1161" y="123"/>
                  <a:pt x="4" y="785"/>
                  <a:pt x="10" y="796"/>
                </a:cubicBezTo>
                <a:cubicBezTo>
                  <a:pt x="1170" y="127"/>
                  <a:pt x="1170" y="127"/>
                  <a:pt x="1170" y="127"/>
                </a:cubicBezTo>
                <a:cubicBezTo>
                  <a:pt x="1173" y="132"/>
                  <a:pt x="16" y="804"/>
                  <a:pt x="16" y="804"/>
                </a:cubicBezTo>
                <a:cubicBezTo>
                  <a:pt x="22" y="814"/>
                  <a:pt x="1164" y="141"/>
                  <a:pt x="1164" y="141"/>
                </a:cubicBezTo>
                <a:cubicBezTo>
                  <a:pt x="1170" y="151"/>
                  <a:pt x="13" y="811"/>
                  <a:pt x="15" y="815"/>
                </a:cubicBezTo>
                <a:cubicBezTo>
                  <a:pt x="24" y="831"/>
                  <a:pt x="1168" y="150"/>
                  <a:pt x="1168" y="150"/>
                </a:cubicBezTo>
                <a:cubicBezTo>
                  <a:pt x="1173" y="159"/>
                  <a:pt x="18" y="824"/>
                  <a:pt x="18" y="824"/>
                </a:cubicBezTo>
                <a:cubicBezTo>
                  <a:pt x="19" y="826"/>
                  <a:pt x="1162" y="148"/>
                  <a:pt x="1169" y="159"/>
                </a:cubicBezTo>
                <a:cubicBezTo>
                  <a:pt x="1178" y="175"/>
                  <a:pt x="1" y="824"/>
                  <a:pt x="10" y="840"/>
                </a:cubicBezTo>
                <a:cubicBezTo>
                  <a:pt x="17" y="852"/>
                  <a:pt x="1156" y="164"/>
                  <a:pt x="1162" y="175"/>
                </a:cubicBezTo>
                <a:cubicBezTo>
                  <a:pt x="1170" y="190"/>
                  <a:pt x="3" y="840"/>
                  <a:pt x="9" y="851"/>
                </a:cubicBezTo>
                <a:cubicBezTo>
                  <a:pt x="12" y="856"/>
                  <a:pt x="1167" y="178"/>
                  <a:pt x="1169" y="181"/>
                </a:cubicBezTo>
                <a:cubicBezTo>
                  <a:pt x="1172" y="187"/>
                  <a:pt x="7" y="848"/>
                  <a:pt x="13" y="859"/>
                </a:cubicBezTo>
                <a:cubicBezTo>
                  <a:pt x="23" y="875"/>
                  <a:pt x="1164" y="195"/>
                  <a:pt x="1164" y="195"/>
                </a:cubicBezTo>
                <a:cubicBezTo>
                  <a:pt x="1173" y="211"/>
                  <a:pt x="14" y="862"/>
                  <a:pt x="17" y="868"/>
                </a:cubicBezTo>
                <a:cubicBezTo>
                  <a:pt x="20" y="872"/>
                  <a:pt x="1164" y="206"/>
                  <a:pt x="1164" y="206"/>
                </a:cubicBezTo>
                <a:cubicBezTo>
                  <a:pt x="1164" y="206"/>
                  <a:pt x="12" y="874"/>
                  <a:pt x="15" y="880"/>
                </a:cubicBezTo>
                <a:cubicBezTo>
                  <a:pt x="1167" y="215"/>
                  <a:pt x="1167" y="215"/>
                  <a:pt x="1167" y="215"/>
                </a:cubicBezTo>
                <a:cubicBezTo>
                  <a:pt x="14" y="891"/>
                  <a:pt x="14" y="891"/>
                  <a:pt x="14" y="891"/>
                </a:cubicBezTo>
                <a:cubicBezTo>
                  <a:pt x="15" y="893"/>
                  <a:pt x="1160" y="229"/>
                  <a:pt x="1160" y="229"/>
                </a:cubicBezTo>
                <a:cubicBezTo>
                  <a:pt x="1168" y="242"/>
                  <a:pt x="8" y="900"/>
                  <a:pt x="11" y="904"/>
                </a:cubicBezTo>
                <a:cubicBezTo>
                  <a:pt x="15" y="912"/>
                  <a:pt x="1162" y="227"/>
                  <a:pt x="1167" y="236"/>
                </a:cubicBezTo>
                <a:cubicBezTo>
                  <a:pt x="1167" y="236"/>
                  <a:pt x="12" y="899"/>
                  <a:pt x="18" y="910"/>
                </a:cubicBezTo>
                <a:cubicBezTo>
                  <a:pt x="26" y="924"/>
                  <a:pt x="1167" y="247"/>
                  <a:pt x="1167" y="247"/>
                </a:cubicBezTo>
                <a:cubicBezTo>
                  <a:pt x="1173" y="256"/>
                  <a:pt x="8" y="923"/>
                  <a:pt x="10" y="926"/>
                </a:cubicBezTo>
                <a:cubicBezTo>
                  <a:pt x="19" y="942"/>
                  <a:pt x="1168" y="257"/>
                  <a:pt x="1168" y="257"/>
                </a:cubicBezTo>
                <a:cubicBezTo>
                  <a:pt x="18" y="932"/>
                  <a:pt x="18" y="932"/>
                  <a:pt x="18" y="932"/>
                </a:cubicBezTo>
                <a:cubicBezTo>
                  <a:pt x="1170" y="267"/>
                  <a:pt x="1170" y="267"/>
                  <a:pt x="1170" y="267"/>
                </a:cubicBezTo>
                <a:cubicBezTo>
                  <a:pt x="1176" y="276"/>
                  <a:pt x="10" y="947"/>
                  <a:pt x="10" y="947"/>
                </a:cubicBezTo>
                <a:cubicBezTo>
                  <a:pt x="18" y="961"/>
                  <a:pt x="1153" y="268"/>
                  <a:pt x="1161" y="283"/>
                </a:cubicBezTo>
                <a:cubicBezTo>
                  <a:pt x="1161" y="283"/>
                  <a:pt x="11" y="951"/>
                  <a:pt x="14" y="956"/>
                </a:cubicBezTo>
                <a:cubicBezTo>
                  <a:pt x="14" y="956"/>
                  <a:pt x="1157" y="280"/>
                  <a:pt x="1164" y="292"/>
                </a:cubicBezTo>
                <a:cubicBezTo>
                  <a:pt x="1171" y="304"/>
                  <a:pt x="11" y="958"/>
                  <a:pt x="16" y="965"/>
                </a:cubicBezTo>
                <a:cubicBezTo>
                  <a:pt x="21" y="974"/>
                  <a:pt x="1169" y="300"/>
                  <a:pt x="1169" y="300"/>
                </a:cubicBezTo>
                <a:cubicBezTo>
                  <a:pt x="1171" y="305"/>
                  <a:pt x="16" y="976"/>
                  <a:pt x="16" y="976"/>
                </a:cubicBezTo>
                <a:cubicBezTo>
                  <a:pt x="17" y="978"/>
                  <a:pt x="1162" y="315"/>
                  <a:pt x="1162" y="315"/>
                </a:cubicBezTo>
                <a:cubicBezTo>
                  <a:pt x="1166" y="321"/>
                  <a:pt x="0" y="976"/>
                  <a:pt x="9" y="991"/>
                </a:cubicBezTo>
                <a:cubicBezTo>
                  <a:pt x="13" y="998"/>
                  <a:pt x="1161" y="325"/>
                  <a:pt x="1162" y="325"/>
                </a:cubicBezTo>
                <a:cubicBezTo>
                  <a:pt x="1163" y="327"/>
                  <a:pt x="0" y="989"/>
                  <a:pt x="8" y="1003"/>
                </a:cubicBezTo>
                <a:cubicBezTo>
                  <a:pt x="12" y="1010"/>
                  <a:pt x="1160" y="337"/>
                  <a:pt x="1160" y="337"/>
                </a:cubicBezTo>
                <a:cubicBezTo>
                  <a:pt x="1168" y="350"/>
                  <a:pt x="9" y="990"/>
                  <a:pt x="19" y="1007"/>
                </a:cubicBezTo>
                <a:cubicBezTo>
                  <a:pt x="28" y="1024"/>
                  <a:pt x="1158" y="343"/>
                  <a:pt x="1160" y="348"/>
                </a:cubicBezTo>
                <a:cubicBezTo>
                  <a:pt x="1165" y="355"/>
                  <a:pt x="11" y="1022"/>
                  <a:pt x="11" y="1022"/>
                </a:cubicBezTo>
                <a:cubicBezTo>
                  <a:pt x="12" y="1023"/>
                  <a:pt x="1159" y="348"/>
                  <a:pt x="1164" y="357"/>
                </a:cubicBezTo>
                <a:cubicBezTo>
                  <a:pt x="1166" y="360"/>
                  <a:pt x="11" y="1030"/>
                  <a:pt x="12" y="1032"/>
                </a:cubicBezTo>
                <a:cubicBezTo>
                  <a:pt x="22" y="1049"/>
                  <a:pt x="1161" y="349"/>
                  <a:pt x="1170" y="364"/>
                </a:cubicBezTo>
                <a:cubicBezTo>
                  <a:pt x="1179" y="381"/>
                  <a:pt x="7" y="1033"/>
                  <a:pt x="13" y="1043"/>
                </a:cubicBezTo>
                <a:cubicBezTo>
                  <a:pt x="13" y="1043"/>
                  <a:pt x="1153" y="363"/>
                  <a:pt x="1162" y="379"/>
                </a:cubicBezTo>
                <a:cubicBezTo>
                  <a:pt x="1166" y="385"/>
                  <a:pt x="12" y="1043"/>
                  <a:pt x="17" y="1051"/>
                </a:cubicBezTo>
                <a:cubicBezTo>
                  <a:pt x="26" y="1066"/>
                  <a:pt x="1158" y="384"/>
                  <a:pt x="1162" y="390"/>
                </a:cubicBezTo>
                <a:cubicBezTo>
                  <a:pt x="1162" y="390"/>
                  <a:pt x="8" y="1061"/>
                  <a:pt x="10" y="1066"/>
                </a:cubicBezTo>
                <a:cubicBezTo>
                  <a:pt x="10" y="1066"/>
                  <a:pt x="1157" y="393"/>
                  <a:pt x="1162" y="401"/>
                </a:cubicBezTo>
                <a:cubicBezTo>
                  <a:pt x="1162" y="401"/>
                  <a:pt x="6" y="1069"/>
                  <a:pt x="10" y="1076"/>
                </a:cubicBezTo>
                <a:cubicBezTo>
                  <a:pt x="17" y="1087"/>
                  <a:pt x="1157" y="397"/>
                  <a:pt x="1164" y="410"/>
                </a:cubicBezTo>
                <a:cubicBezTo>
                  <a:pt x="1169" y="419"/>
                  <a:pt x="12" y="1086"/>
                  <a:pt x="12" y="1086"/>
                </a:cubicBezTo>
                <a:cubicBezTo>
                  <a:pt x="21" y="1102"/>
                  <a:pt x="1159" y="421"/>
                  <a:pt x="1160" y="423"/>
                </a:cubicBezTo>
                <a:cubicBezTo>
                  <a:pt x="1169" y="438"/>
                  <a:pt x="14" y="1096"/>
                  <a:pt x="14" y="1096"/>
                </a:cubicBezTo>
                <a:cubicBezTo>
                  <a:pt x="15" y="1097"/>
                  <a:pt x="1164" y="432"/>
                  <a:pt x="1164" y="432"/>
                </a:cubicBezTo>
                <a:cubicBezTo>
                  <a:pt x="1164" y="433"/>
                  <a:pt x="6" y="1089"/>
                  <a:pt x="15" y="1106"/>
                </a:cubicBezTo>
                <a:cubicBezTo>
                  <a:pt x="19" y="1112"/>
                  <a:pt x="1167" y="440"/>
                  <a:pt x="1167" y="441"/>
                </a:cubicBezTo>
                <a:cubicBezTo>
                  <a:pt x="1175" y="454"/>
                  <a:pt x="7" y="1113"/>
                  <a:pt x="11" y="1119"/>
                </a:cubicBezTo>
                <a:cubicBezTo>
                  <a:pt x="11" y="1119"/>
                  <a:pt x="1157" y="441"/>
                  <a:pt x="1164" y="454"/>
                </a:cubicBezTo>
                <a:cubicBezTo>
                  <a:pt x="1167" y="460"/>
                  <a:pt x="14" y="1128"/>
                  <a:pt x="14" y="1128"/>
                </a:cubicBezTo>
                <a:cubicBezTo>
                  <a:pt x="1167" y="462"/>
                  <a:pt x="1167" y="462"/>
                  <a:pt x="1167" y="462"/>
                </a:cubicBezTo>
                <a:cubicBezTo>
                  <a:pt x="1177" y="479"/>
                  <a:pt x="8" y="1123"/>
                  <a:pt x="16" y="1138"/>
                </a:cubicBezTo>
                <a:cubicBezTo>
                  <a:pt x="26" y="1155"/>
                  <a:pt x="1153" y="463"/>
                  <a:pt x="1161" y="477"/>
                </a:cubicBezTo>
                <a:cubicBezTo>
                  <a:pt x="1164" y="481"/>
                  <a:pt x="1" y="1140"/>
                  <a:pt x="8" y="1153"/>
                </a:cubicBezTo>
                <a:cubicBezTo>
                  <a:pt x="10" y="1157"/>
                  <a:pt x="1156" y="479"/>
                  <a:pt x="1161" y="488"/>
                </a:cubicBezTo>
                <a:cubicBezTo>
                  <a:pt x="1165" y="495"/>
                  <a:pt x="7" y="1149"/>
                  <a:pt x="13" y="1161"/>
                </a:cubicBezTo>
                <a:cubicBezTo>
                  <a:pt x="20" y="1173"/>
                  <a:pt x="1168" y="494"/>
                  <a:pt x="1168" y="494"/>
                </a:cubicBezTo>
                <a:cubicBezTo>
                  <a:pt x="1168" y="494"/>
                  <a:pt x="17" y="1163"/>
                  <a:pt x="20" y="1168"/>
                </a:cubicBezTo>
                <a:cubicBezTo>
                  <a:pt x="27" y="1179"/>
                  <a:pt x="1161" y="505"/>
                  <a:pt x="1163" y="508"/>
                </a:cubicBezTo>
                <a:cubicBezTo>
                  <a:pt x="1170" y="520"/>
                  <a:pt x="35" y="1169"/>
                  <a:pt x="35" y="1170"/>
                </a:cubicBezTo>
                <a:cubicBezTo>
                  <a:pt x="1166" y="517"/>
                  <a:pt x="1166" y="517"/>
                  <a:pt x="1166" y="517"/>
                </a:cubicBezTo>
                <a:cubicBezTo>
                  <a:pt x="1166" y="517"/>
                  <a:pt x="46" y="1153"/>
                  <a:pt x="55" y="1169"/>
                </a:cubicBezTo>
                <a:cubicBezTo>
                  <a:pt x="60" y="1177"/>
                  <a:pt x="1164" y="528"/>
                  <a:pt x="1164" y="529"/>
                </a:cubicBezTo>
                <a:cubicBezTo>
                  <a:pt x="68" y="1172"/>
                  <a:pt x="68" y="1172"/>
                  <a:pt x="68" y="1172"/>
                </a:cubicBezTo>
                <a:cubicBezTo>
                  <a:pt x="68" y="1172"/>
                  <a:pt x="1163" y="535"/>
                  <a:pt x="1165" y="539"/>
                </a:cubicBezTo>
                <a:cubicBezTo>
                  <a:pt x="1168" y="543"/>
                  <a:pt x="94" y="1159"/>
                  <a:pt x="98" y="1166"/>
                </a:cubicBezTo>
                <a:cubicBezTo>
                  <a:pt x="106" y="1180"/>
                  <a:pt x="1169" y="548"/>
                  <a:pt x="1169" y="548"/>
                </a:cubicBezTo>
                <a:cubicBezTo>
                  <a:pt x="1169" y="548"/>
                  <a:pt x="101" y="1156"/>
                  <a:pt x="109" y="1170"/>
                </a:cubicBezTo>
                <a:cubicBezTo>
                  <a:pt x="112" y="1175"/>
                  <a:pt x="1160" y="549"/>
                  <a:pt x="1167" y="560"/>
                </a:cubicBezTo>
                <a:cubicBezTo>
                  <a:pt x="1174" y="572"/>
                  <a:pt x="121" y="1163"/>
                  <a:pt x="126" y="1171"/>
                </a:cubicBezTo>
                <a:cubicBezTo>
                  <a:pt x="126" y="1171"/>
                  <a:pt x="1160" y="558"/>
                  <a:pt x="1167" y="570"/>
                </a:cubicBezTo>
                <a:cubicBezTo>
                  <a:pt x="152" y="1167"/>
                  <a:pt x="152" y="1167"/>
                  <a:pt x="152" y="1167"/>
                </a:cubicBezTo>
                <a:cubicBezTo>
                  <a:pt x="157" y="1175"/>
                  <a:pt x="1167" y="575"/>
                  <a:pt x="1169" y="580"/>
                </a:cubicBezTo>
                <a:cubicBezTo>
                  <a:pt x="1175" y="590"/>
                  <a:pt x="167" y="1169"/>
                  <a:pt x="167" y="1169"/>
                </a:cubicBezTo>
                <a:cubicBezTo>
                  <a:pt x="169" y="1172"/>
                  <a:pt x="1167" y="592"/>
                  <a:pt x="1167" y="592"/>
                </a:cubicBezTo>
                <a:cubicBezTo>
                  <a:pt x="1168" y="592"/>
                  <a:pt x="179" y="1153"/>
                  <a:pt x="188" y="1168"/>
                </a:cubicBezTo>
                <a:cubicBezTo>
                  <a:pt x="188" y="1168"/>
                  <a:pt x="1158" y="598"/>
                  <a:pt x="1162" y="605"/>
                </a:cubicBezTo>
                <a:cubicBezTo>
                  <a:pt x="1165" y="610"/>
                  <a:pt x="202" y="1170"/>
                  <a:pt x="203" y="1170"/>
                </a:cubicBezTo>
                <a:cubicBezTo>
                  <a:pt x="203" y="1170"/>
                  <a:pt x="1163" y="615"/>
                  <a:pt x="1163" y="616"/>
                </a:cubicBezTo>
                <a:cubicBezTo>
                  <a:pt x="1166" y="620"/>
                  <a:pt x="223" y="1164"/>
                  <a:pt x="225" y="1168"/>
                </a:cubicBezTo>
                <a:cubicBezTo>
                  <a:pt x="231" y="1178"/>
                  <a:pt x="1167" y="624"/>
                  <a:pt x="1167" y="624"/>
                </a:cubicBezTo>
                <a:cubicBezTo>
                  <a:pt x="1174" y="636"/>
                  <a:pt x="244" y="1164"/>
                  <a:pt x="245" y="1167"/>
                </a:cubicBezTo>
                <a:cubicBezTo>
                  <a:pt x="250" y="1174"/>
                  <a:pt x="1157" y="634"/>
                  <a:pt x="1160" y="639"/>
                </a:cubicBezTo>
                <a:cubicBezTo>
                  <a:pt x="1163" y="645"/>
                  <a:pt x="261" y="1162"/>
                  <a:pt x="264" y="1167"/>
                </a:cubicBezTo>
                <a:cubicBezTo>
                  <a:pt x="264" y="1168"/>
                  <a:pt x="1166" y="644"/>
                  <a:pt x="1167" y="646"/>
                </a:cubicBezTo>
                <a:cubicBezTo>
                  <a:pt x="1173" y="657"/>
                  <a:pt x="274" y="1167"/>
                  <a:pt x="276" y="1171"/>
                </a:cubicBezTo>
                <a:cubicBezTo>
                  <a:pt x="277" y="1172"/>
                  <a:pt x="1160" y="648"/>
                  <a:pt x="1165" y="657"/>
                </a:cubicBezTo>
                <a:cubicBezTo>
                  <a:pt x="1167" y="659"/>
                  <a:pt x="301" y="1167"/>
                  <a:pt x="301" y="1167"/>
                </a:cubicBezTo>
                <a:cubicBezTo>
                  <a:pt x="306" y="1177"/>
                  <a:pt x="1165" y="662"/>
                  <a:pt x="1168" y="667"/>
                </a:cubicBezTo>
                <a:cubicBezTo>
                  <a:pt x="1172" y="675"/>
                  <a:pt x="305" y="1160"/>
                  <a:pt x="311" y="1172"/>
                </a:cubicBezTo>
                <a:cubicBezTo>
                  <a:pt x="317" y="1181"/>
                  <a:pt x="1160" y="669"/>
                  <a:pt x="1166" y="679"/>
                </a:cubicBezTo>
                <a:cubicBezTo>
                  <a:pt x="1170" y="687"/>
                  <a:pt x="340" y="1166"/>
                  <a:pt x="340" y="1166"/>
                </a:cubicBezTo>
                <a:cubicBezTo>
                  <a:pt x="345" y="1175"/>
                  <a:pt x="1171" y="687"/>
                  <a:pt x="1171" y="687"/>
                </a:cubicBezTo>
                <a:cubicBezTo>
                  <a:pt x="1172" y="689"/>
                  <a:pt x="350" y="1168"/>
                  <a:pt x="351" y="1171"/>
                </a:cubicBezTo>
                <a:cubicBezTo>
                  <a:pt x="357" y="1180"/>
                  <a:pt x="1166" y="693"/>
                  <a:pt x="1169" y="698"/>
                </a:cubicBezTo>
                <a:cubicBezTo>
                  <a:pt x="1176" y="710"/>
                  <a:pt x="373" y="1158"/>
                  <a:pt x="378" y="1166"/>
                </a:cubicBezTo>
                <a:cubicBezTo>
                  <a:pt x="380" y="1169"/>
                  <a:pt x="1168" y="709"/>
                  <a:pt x="1169" y="709"/>
                </a:cubicBezTo>
                <a:cubicBezTo>
                  <a:pt x="1169" y="710"/>
                  <a:pt x="384" y="1168"/>
                  <a:pt x="386" y="1172"/>
                </a:cubicBezTo>
                <a:cubicBezTo>
                  <a:pt x="388" y="1174"/>
                  <a:pt x="1162" y="724"/>
                  <a:pt x="1162" y="724"/>
                </a:cubicBezTo>
                <a:cubicBezTo>
                  <a:pt x="1162" y="724"/>
                  <a:pt x="401" y="1160"/>
                  <a:pt x="408" y="1170"/>
                </a:cubicBezTo>
                <a:cubicBezTo>
                  <a:pt x="413" y="1179"/>
                  <a:pt x="1168" y="729"/>
                  <a:pt x="1169" y="731"/>
                </a:cubicBezTo>
                <a:cubicBezTo>
                  <a:pt x="1169" y="732"/>
                  <a:pt x="433" y="1166"/>
                  <a:pt x="433" y="1166"/>
                </a:cubicBezTo>
                <a:cubicBezTo>
                  <a:pt x="439" y="1177"/>
                  <a:pt x="1158" y="745"/>
                  <a:pt x="1160" y="747"/>
                </a:cubicBezTo>
                <a:cubicBezTo>
                  <a:pt x="1165" y="756"/>
                  <a:pt x="448" y="1167"/>
                  <a:pt x="449" y="1168"/>
                </a:cubicBezTo>
                <a:cubicBezTo>
                  <a:pt x="450" y="1171"/>
                  <a:pt x="1165" y="755"/>
                  <a:pt x="1165" y="755"/>
                </a:cubicBezTo>
                <a:cubicBezTo>
                  <a:pt x="1168" y="760"/>
                  <a:pt x="466" y="1164"/>
                  <a:pt x="468" y="1168"/>
                </a:cubicBezTo>
                <a:cubicBezTo>
                  <a:pt x="474" y="1178"/>
                  <a:pt x="1162" y="760"/>
                  <a:pt x="1165" y="765"/>
                </a:cubicBezTo>
                <a:cubicBezTo>
                  <a:pt x="1167" y="769"/>
                  <a:pt x="486" y="1168"/>
                  <a:pt x="486" y="1168"/>
                </a:cubicBezTo>
                <a:cubicBezTo>
                  <a:pt x="490" y="1176"/>
                  <a:pt x="1158" y="767"/>
                  <a:pt x="1164" y="777"/>
                </a:cubicBezTo>
                <a:cubicBezTo>
                  <a:pt x="1165" y="779"/>
                  <a:pt x="500" y="1159"/>
                  <a:pt x="505" y="1168"/>
                </a:cubicBezTo>
                <a:cubicBezTo>
                  <a:pt x="505" y="1168"/>
                  <a:pt x="1162" y="780"/>
                  <a:pt x="1166" y="787"/>
                </a:cubicBezTo>
                <a:cubicBezTo>
                  <a:pt x="1170" y="794"/>
                  <a:pt x="517" y="1172"/>
                  <a:pt x="517" y="1172"/>
                </a:cubicBezTo>
                <a:cubicBezTo>
                  <a:pt x="523" y="1181"/>
                  <a:pt x="1159" y="800"/>
                  <a:pt x="1160" y="801"/>
                </a:cubicBezTo>
                <a:cubicBezTo>
                  <a:pt x="1163" y="806"/>
                  <a:pt x="535" y="1166"/>
                  <a:pt x="538" y="1171"/>
                </a:cubicBezTo>
                <a:cubicBezTo>
                  <a:pt x="542" y="1177"/>
                  <a:pt x="1162" y="798"/>
                  <a:pt x="1168" y="807"/>
                </a:cubicBezTo>
                <a:cubicBezTo>
                  <a:pt x="1169" y="810"/>
                  <a:pt x="555" y="1165"/>
                  <a:pt x="558" y="1170"/>
                </a:cubicBezTo>
                <a:cubicBezTo>
                  <a:pt x="561" y="1176"/>
                  <a:pt x="1156" y="813"/>
                  <a:pt x="1161" y="822"/>
                </a:cubicBezTo>
                <a:cubicBezTo>
                  <a:pt x="1161" y="822"/>
                  <a:pt x="579" y="1162"/>
                  <a:pt x="582" y="1167"/>
                </a:cubicBezTo>
                <a:cubicBezTo>
                  <a:pt x="582" y="1167"/>
                  <a:pt x="1162" y="824"/>
                  <a:pt x="1165" y="830"/>
                </a:cubicBezTo>
                <a:cubicBezTo>
                  <a:pt x="1166" y="832"/>
                  <a:pt x="600" y="1166"/>
                  <a:pt x="600" y="1167"/>
                </a:cubicBezTo>
                <a:cubicBezTo>
                  <a:pt x="604" y="1172"/>
                  <a:pt x="1167" y="835"/>
                  <a:pt x="1169" y="839"/>
                </a:cubicBezTo>
                <a:cubicBezTo>
                  <a:pt x="1174" y="847"/>
                  <a:pt x="611" y="1163"/>
                  <a:pt x="615" y="1169"/>
                </a:cubicBezTo>
                <a:cubicBezTo>
                  <a:pt x="619" y="1176"/>
                  <a:pt x="1159" y="851"/>
                  <a:pt x="1161" y="854"/>
                </a:cubicBezTo>
                <a:cubicBezTo>
                  <a:pt x="1161" y="854"/>
                  <a:pt x="636" y="1161"/>
                  <a:pt x="639" y="1166"/>
                </a:cubicBezTo>
                <a:cubicBezTo>
                  <a:pt x="640" y="1168"/>
                  <a:pt x="1159" y="863"/>
                  <a:pt x="1161" y="865"/>
                </a:cubicBezTo>
                <a:cubicBezTo>
                  <a:pt x="1161" y="865"/>
                  <a:pt x="646" y="1170"/>
                  <a:pt x="647" y="1172"/>
                </a:cubicBezTo>
                <a:cubicBezTo>
                  <a:pt x="651" y="1179"/>
                  <a:pt x="1167" y="868"/>
                  <a:pt x="1169" y="871"/>
                </a:cubicBezTo>
                <a:cubicBezTo>
                  <a:pt x="1171" y="875"/>
                  <a:pt x="669" y="1171"/>
                  <a:pt x="669" y="1171"/>
                </a:cubicBezTo>
                <a:cubicBezTo>
                  <a:pt x="669" y="1171"/>
                  <a:pt x="1169" y="882"/>
                  <a:pt x="1169" y="882"/>
                </a:cubicBezTo>
                <a:cubicBezTo>
                  <a:pt x="1169" y="882"/>
                  <a:pt x="682" y="1166"/>
                  <a:pt x="685" y="1172"/>
                </a:cubicBezTo>
                <a:cubicBezTo>
                  <a:pt x="689" y="1178"/>
                  <a:pt x="1169" y="892"/>
                  <a:pt x="1169" y="892"/>
                </a:cubicBezTo>
                <a:cubicBezTo>
                  <a:pt x="1173" y="899"/>
                  <a:pt x="711" y="1166"/>
                  <a:pt x="711" y="1167"/>
                </a:cubicBezTo>
                <a:cubicBezTo>
                  <a:pt x="714" y="1172"/>
                  <a:pt x="1166" y="901"/>
                  <a:pt x="1168" y="904"/>
                </a:cubicBezTo>
                <a:cubicBezTo>
                  <a:pt x="1169" y="906"/>
                  <a:pt x="732" y="1166"/>
                  <a:pt x="732" y="1166"/>
                </a:cubicBezTo>
                <a:cubicBezTo>
                  <a:pt x="736" y="1173"/>
                  <a:pt x="1161" y="918"/>
                  <a:pt x="1161" y="918"/>
                </a:cubicBezTo>
                <a:cubicBezTo>
                  <a:pt x="1162" y="921"/>
                  <a:pt x="746" y="1166"/>
                  <a:pt x="747" y="1168"/>
                </a:cubicBezTo>
                <a:cubicBezTo>
                  <a:pt x="748" y="1170"/>
                  <a:pt x="1162" y="929"/>
                  <a:pt x="1162" y="929"/>
                </a:cubicBezTo>
                <a:cubicBezTo>
                  <a:pt x="1163" y="931"/>
                  <a:pt x="759" y="1171"/>
                  <a:pt x="759" y="1172"/>
                </a:cubicBezTo>
                <a:cubicBezTo>
                  <a:pt x="763" y="1178"/>
                  <a:pt x="1168" y="936"/>
                  <a:pt x="1168" y="936"/>
                </a:cubicBezTo>
                <a:cubicBezTo>
                  <a:pt x="1171" y="941"/>
                  <a:pt x="778" y="1169"/>
                  <a:pt x="779" y="1171"/>
                </a:cubicBezTo>
                <a:cubicBezTo>
                  <a:pt x="779" y="1171"/>
                  <a:pt x="1168" y="943"/>
                  <a:pt x="1170" y="946"/>
                </a:cubicBezTo>
                <a:cubicBezTo>
                  <a:pt x="1170" y="947"/>
                  <a:pt x="805" y="1161"/>
                  <a:pt x="807" y="1166"/>
                </a:cubicBezTo>
                <a:cubicBezTo>
                  <a:pt x="810" y="1170"/>
                  <a:pt x="1167" y="958"/>
                  <a:pt x="1167" y="958"/>
                </a:cubicBezTo>
                <a:cubicBezTo>
                  <a:pt x="1168" y="959"/>
                  <a:pt x="815" y="1172"/>
                  <a:pt x="815" y="1172"/>
                </a:cubicBezTo>
                <a:cubicBezTo>
                  <a:pt x="817" y="1175"/>
                  <a:pt x="1159" y="970"/>
                  <a:pt x="1160" y="973"/>
                </a:cubicBezTo>
                <a:cubicBezTo>
                  <a:pt x="1162" y="975"/>
                  <a:pt x="840" y="1163"/>
                  <a:pt x="842" y="1167"/>
                </a:cubicBezTo>
                <a:cubicBezTo>
                  <a:pt x="843" y="1169"/>
                  <a:pt x="1158" y="979"/>
                  <a:pt x="1161" y="983"/>
                </a:cubicBezTo>
                <a:cubicBezTo>
                  <a:pt x="1161" y="983"/>
                  <a:pt x="858" y="1165"/>
                  <a:pt x="860" y="1168"/>
                </a:cubicBezTo>
                <a:cubicBezTo>
                  <a:pt x="860" y="1168"/>
                  <a:pt x="1167" y="991"/>
                  <a:pt x="1167" y="991"/>
                </a:cubicBezTo>
                <a:cubicBezTo>
                  <a:pt x="1169" y="994"/>
                  <a:pt x="872" y="1169"/>
                  <a:pt x="873" y="1171"/>
                </a:cubicBezTo>
                <a:cubicBezTo>
                  <a:pt x="874" y="1173"/>
                  <a:pt x="1169" y="1000"/>
                  <a:pt x="1169" y="1000"/>
                </a:cubicBezTo>
                <a:cubicBezTo>
                  <a:pt x="1169" y="1001"/>
                  <a:pt x="890" y="1172"/>
                  <a:pt x="890" y="1172"/>
                </a:cubicBezTo>
                <a:cubicBezTo>
                  <a:pt x="890" y="1172"/>
                  <a:pt x="1162" y="1015"/>
                  <a:pt x="1162" y="1015"/>
                </a:cubicBezTo>
                <a:cubicBezTo>
                  <a:pt x="1164" y="1018"/>
                  <a:pt x="909" y="1168"/>
                  <a:pt x="911" y="1171"/>
                </a:cubicBezTo>
                <a:cubicBezTo>
                  <a:pt x="911" y="1172"/>
                  <a:pt x="1167" y="1022"/>
                  <a:pt x="1167" y="1023"/>
                </a:cubicBezTo>
                <a:cubicBezTo>
                  <a:pt x="1168" y="1023"/>
                  <a:pt x="933" y="1167"/>
                  <a:pt x="934" y="1168"/>
                </a:cubicBezTo>
                <a:cubicBezTo>
                  <a:pt x="936" y="1171"/>
                  <a:pt x="1167" y="1032"/>
                  <a:pt x="1168" y="1033"/>
                </a:cubicBezTo>
                <a:cubicBezTo>
                  <a:pt x="1170" y="1036"/>
                  <a:pt x="951" y="1167"/>
                  <a:pt x="952" y="1169"/>
                </a:cubicBezTo>
                <a:cubicBezTo>
                  <a:pt x="952" y="1169"/>
                  <a:pt x="1164" y="1042"/>
                  <a:pt x="1166" y="1045"/>
                </a:cubicBezTo>
                <a:cubicBezTo>
                  <a:pt x="1167" y="1047"/>
                  <a:pt x="971" y="1166"/>
                  <a:pt x="972" y="1168"/>
                </a:cubicBezTo>
                <a:cubicBezTo>
                  <a:pt x="972" y="1168"/>
                  <a:pt x="1165" y="1055"/>
                  <a:pt x="1165" y="1056"/>
                </a:cubicBezTo>
                <a:cubicBezTo>
                  <a:pt x="1166" y="1057"/>
                  <a:pt x="988" y="1167"/>
                  <a:pt x="989" y="1169"/>
                </a:cubicBezTo>
                <a:cubicBezTo>
                  <a:pt x="990" y="1170"/>
                  <a:pt x="1170" y="1063"/>
                  <a:pt x="1171" y="1064"/>
                </a:cubicBezTo>
                <a:cubicBezTo>
                  <a:pt x="1171" y="1064"/>
                  <a:pt x="1009" y="1167"/>
                  <a:pt x="1010" y="1168"/>
                </a:cubicBezTo>
                <a:cubicBezTo>
                  <a:pt x="1010" y="1168"/>
                  <a:pt x="1170" y="1074"/>
                  <a:pt x="1170" y="1075"/>
                </a:cubicBezTo>
                <a:cubicBezTo>
                  <a:pt x="1171" y="1077"/>
                  <a:pt x="1024" y="1168"/>
                  <a:pt x="1025" y="1170"/>
                </a:cubicBezTo>
                <a:cubicBezTo>
                  <a:pt x="1025" y="1171"/>
                  <a:pt x="1169" y="1084"/>
                  <a:pt x="1170" y="1086"/>
                </a:cubicBezTo>
                <a:cubicBezTo>
                  <a:pt x="1171" y="1086"/>
                  <a:pt x="1050" y="1166"/>
                  <a:pt x="1050" y="1166"/>
                </a:cubicBezTo>
                <a:cubicBezTo>
                  <a:pt x="1051" y="1168"/>
                  <a:pt x="1165" y="1098"/>
                  <a:pt x="1166" y="1099"/>
                </a:cubicBezTo>
                <a:cubicBezTo>
                  <a:pt x="1166" y="1100"/>
                  <a:pt x="1065" y="1166"/>
                  <a:pt x="1066" y="1168"/>
                </a:cubicBezTo>
                <a:cubicBezTo>
                  <a:pt x="1066" y="1168"/>
                  <a:pt x="1170" y="1106"/>
                  <a:pt x="1171" y="1107"/>
                </a:cubicBezTo>
                <a:cubicBezTo>
                  <a:pt x="1171" y="1108"/>
                  <a:pt x="1081" y="1168"/>
                  <a:pt x="1082" y="1169"/>
                </a:cubicBezTo>
                <a:cubicBezTo>
                  <a:pt x="1082" y="1169"/>
                  <a:pt x="1164" y="1120"/>
                  <a:pt x="1165" y="1121"/>
                </a:cubicBezTo>
                <a:cubicBezTo>
                  <a:pt x="1165" y="1122"/>
                  <a:pt x="1106" y="1166"/>
                  <a:pt x="1106" y="1166"/>
                </a:cubicBezTo>
                <a:cubicBezTo>
                  <a:pt x="1106" y="1166"/>
                  <a:pt x="1165" y="1132"/>
                  <a:pt x="1165" y="1132"/>
                </a:cubicBezTo>
                <a:cubicBezTo>
                  <a:pt x="1166" y="1132"/>
                  <a:pt x="1118" y="1170"/>
                  <a:pt x="1118" y="1170"/>
                </a:cubicBezTo>
                <a:cubicBezTo>
                  <a:pt x="1118" y="1170"/>
                  <a:pt x="1167" y="1141"/>
                  <a:pt x="1168" y="1141"/>
                </a:cubicBezTo>
                <a:cubicBezTo>
                  <a:pt x="1168" y="1141"/>
                  <a:pt x="1141" y="1167"/>
                  <a:pt x="1141" y="1167"/>
                </a:cubicBezTo>
                <a:cubicBezTo>
                  <a:pt x="1141" y="1167"/>
                  <a:pt x="1165" y="1153"/>
                  <a:pt x="1165" y="1153"/>
                </a:cubicBezTo>
                <a:cubicBezTo>
                  <a:pt x="1165" y="1153"/>
                  <a:pt x="1156" y="1169"/>
                  <a:pt x="1156" y="1169"/>
                </a:cubicBezTo>
                <a:cubicBezTo>
                  <a:pt x="1156" y="1169"/>
                  <a:pt x="1160" y="1167"/>
                  <a:pt x="1160" y="1167"/>
                </a:cubicBezTo>
              </a:path>
            </a:pathLst>
          </a:custGeom>
          <a:noFill/>
          <a:ln w="12" cap="rnd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exemplary</a:t>
            </a:r>
          </a:p>
        </p:txBody>
      </p:sp>
      <p:sp>
        <p:nvSpPr>
          <p:cNvPr id="14" name="Note / Source" hidden="1">
            <a:extLst>
              <a:ext uri="{FF2B5EF4-FFF2-40B4-BE49-F238E27FC236}">
                <a16:creationId xmlns:a16="http://schemas.microsoft.com/office/drawing/2014/main" id="{0D22574C-0F97-4CC5-8DD7-3F1D6B7E0098}"/>
              </a:ext>
            </a:extLst>
          </p:cNvPr>
          <p:cNvSpPr/>
          <p:nvPr userDrawn="1"/>
        </p:nvSpPr>
        <p:spPr>
          <a:xfrm>
            <a:off x="360001" y="4620712"/>
            <a:ext cx="8426449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l"/>
            <a:r>
              <a:rPr lang="en-US" sz="700">
                <a:solidFill>
                  <a:schemeClr val="tx1"/>
                </a:solidFill>
              </a:rPr>
              <a:t>Note:</a:t>
            </a:r>
          </a:p>
          <a:p>
            <a:pPr algn="l"/>
            <a:r>
              <a:rPr lang="en-US" sz="700">
                <a:solidFill>
                  <a:schemeClr val="tx1"/>
                </a:solidFill>
              </a:rPr>
              <a:t>Source:</a:t>
            </a:r>
          </a:p>
        </p:txBody>
      </p:sp>
      <p:sp>
        <p:nvSpPr>
          <p:cNvPr id="12" name="Design Frame" hidden="1">
            <a:extLst>
              <a:ext uri="{FF2B5EF4-FFF2-40B4-BE49-F238E27FC236}">
                <a16:creationId xmlns:a16="http://schemas.microsoft.com/office/drawing/2014/main" id="{AF2FB043-9759-498E-A072-532FFC11E952}"/>
              </a:ext>
            </a:extLst>
          </p:cNvPr>
          <p:cNvSpPr>
            <a:spLocks/>
          </p:cNvSpPr>
          <p:nvPr userDrawn="1"/>
        </p:nvSpPr>
        <p:spPr>
          <a:xfrm>
            <a:off x="359999" y="1206500"/>
            <a:ext cx="8425225" cy="3384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/>
            <a:endParaRPr lang="en-US" sz="1798"/>
          </a:p>
        </p:txBody>
      </p:sp>
      <p:grpSp>
        <p:nvGrpSpPr>
          <p:cNvPr id="17" name="Draft [Presentation]" hidden="1">
            <a:extLst>
              <a:ext uri="{FF2B5EF4-FFF2-40B4-BE49-F238E27FC236}">
                <a16:creationId xmlns:a16="http://schemas.microsoft.com/office/drawing/2014/main" id="{36445AF9-3146-4574-93EF-53B8F2B5E72D}"/>
              </a:ext>
            </a:extLst>
          </p:cNvPr>
          <p:cNvGrpSpPr/>
          <p:nvPr userDrawn="1"/>
        </p:nvGrpSpPr>
        <p:grpSpPr>
          <a:xfrm>
            <a:off x="5652120" y="53802"/>
            <a:ext cx="936104" cy="287766"/>
            <a:chOff x="2915816" y="2070075"/>
            <a:chExt cx="936104" cy="2880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5F151-5B63-42CE-AFAD-C2217977C9C7}"/>
                </a:ext>
              </a:extLst>
            </p:cNvPr>
            <p:cNvSpPr/>
            <p:nvPr/>
          </p:nvSpPr>
          <p:spPr>
            <a:xfrm>
              <a:off x="2915816" y="2070075"/>
              <a:ext cx="93610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798" b="1">
                  <a:solidFill>
                    <a:srgbClr val="FF0000"/>
                  </a:solidFill>
                </a:rPr>
                <a:t>DRAFT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F9E3EF0-9E01-49A5-A2A9-B51B9B48BF6B}"/>
                </a:ext>
              </a:extLst>
            </p:cNvPr>
            <p:cNvCxnSpPr/>
            <p:nvPr/>
          </p:nvCxnSpPr>
          <p:spPr>
            <a:xfrm>
              <a:off x="2915816" y="2070075"/>
              <a:ext cx="93610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A448C8-30BB-4BD9-B08D-4AF7A21F47F3}"/>
                </a:ext>
              </a:extLst>
            </p:cNvPr>
            <p:cNvCxnSpPr/>
            <p:nvPr/>
          </p:nvCxnSpPr>
          <p:spPr>
            <a:xfrm>
              <a:off x="2915816" y="2358107"/>
              <a:ext cx="93610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Confidential &amp; Priviledged [Presentation]" hidden="1">
            <a:extLst>
              <a:ext uri="{FF2B5EF4-FFF2-40B4-BE49-F238E27FC236}">
                <a16:creationId xmlns:a16="http://schemas.microsoft.com/office/drawing/2014/main" id="{DA0BBC4D-3263-48D4-91D3-0C66AF14CB3C}"/>
              </a:ext>
            </a:extLst>
          </p:cNvPr>
          <p:cNvGrpSpPr/>
          <p:nvPr userDrawn="1"/>
        </p:nvGrpSpPr>
        <p:grpSpPr>
          <a:xfrm>
            <a:off x="2807804" y="53802"/>
            <a:ext cx="2844316" cy="287766"/>
            <a:chOff x="2915816" y="2070075"/>
            <a:chExt cx="936104" cy="2880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E7E5D18-7141-423F-880C-0FA8BCAAF2EC}"/>
                </a:ext>
              </a:extLst>
            </p:cNvPr>
            <p:cNvSpPr/>
            <p:nvPr/>
          </p:nvSpPr>
          <p:spPr>
            <a:xfrm>
              <a:off x="2915816" y="2070075"/>
              <a:ext cx="93610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99" b="1">
                  <a:solidFill>
                    <a:srgbClr val="FF0000"/>
                  </a:solidFill>
                </a:rPr>
                <a:t>Strictly confidential &amp; privileged 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71F5B41-361B-4307-A384-DE9B0F1A1822}"/>
                </a:ext>
              </a:extLst>
            </p:cNvPr>
            <p:cNvCxnSpPr/>
            <p:nvPr/>
          </p:nvCxnSpPr>
          <p:spPr>
            <a:xfrm>
              <a:off x="2915816" y="2070075"/>
              <a:ext cx="93610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298074-EEFB-4843-9DFE-4D5354804660}"/>
                </a:ext>
              </a:extLst>
            </p:cNvPr>
            <p:cNvCxnSpPr/>
            <p:nvPr/>
          </p:nvCxnSpPr>
          <p:spPr>
            <a:xfrm>
              <a:off x="2915816" y="2358107"/>
              <a:ext cx="93610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959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02" r:id="rId2"/>
    <p:sldLayoutId id="2147483700" r:id="rId3"/>
    <p:sldLayoutId id="2147483704" r:id="rId4"/>
    <p:sldLayoutId id="2147483703" r:id="rId5"/>
    <p:sldLayoutId id="2147483696" r:id="rId6"/>
    <p:sldLayoutId id="2147483705" r:id="rId7"/>
    <p:sldLayoutId id="2147483706" r:id="rId8"/>
    <p:sldLayoutId id="2147483707" r:id="rId9"/>
    <p:sldLayoutId id="2147483708" r:id="rId10"/>
    <p:sldLayoutId id="2147483697" r:id="rId11"/>
    <p:sldLayoutId id="2147483675" r:id="rId12"/>
    <p:sldLayoutId id="2147483676" r:id="rId13"/>
    <p:sldLayoutId id="2147483678" r:id="rId14"/>
    <p:sldLayoutId id="2147483679" r:id="rId15"/>
    <p:sldLayoutId id="2147483680" r:id="rId16"/>
    <p:sldLayoutId id="2147483710" r:id="rId17"/>
    <p:sldLayoutId id="2147483711" r:id="rId18"/>
    <p:sldLayoutId id="2147483681" r:id="rId19"/>
    <p:sldLayoutId id="2147483682" r:id="rId20"/>
    <p:sldLayoutId id="2147483709" r:id="rId21"/>
    <p:sldLayoutId id="2147483684" r:id="rId22"/>
    <p:sldLayoutId id="2147483685" r:id="rId23"/>
    <p:sldLayoutId id="2147483712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713" r:id="rId32"/>
    <p:sldLayoutId id="2147483693" r:id="rId33"/>
    <p:sldLayoutId id="2147483694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GB" sz="1600" b="1" kern="1200" noProof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lang="en-US" sz="1600" b="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6213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Tx/>
        <a:buFont typeface="Arial" panose="020B0604020202020204" pitchFamily="34" charset="0"/>
        <a:buChar char="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6213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Tx/>
        <a:buFont typeface="Arial" panose="020B0604020202020204" pitchFamily="34" charset="0"/>
        <a:buChar char="−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0975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Tx/>
        <a:buFont typeface="Arial" panose="020B0604020202020204" pitchFamily="34" charset="0"/>
        <a:buChar char="−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6213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Tx/>
        <a:buFont typeface="Arial" panose="020B0604020202020204" pitchFamily="34" charset="0"/>
        <a:buChar char="−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76325" indent="-180975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Tx/>
        <a:buFont typeface="Arial" panose="020B0604020202020204" pitchFamily="34" charset="0"/>
        <a:buChar char="−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226" userDrawn="1">
          <p15:clr>
            <a:srgbClr val="F26B43"/>
          </p15:clr>
        </p15:guide>
        <p15:guide id="7" pos="5534" userDrawn="1">
          <p15:clr>
            <a:srgbClr val="F26B43"/>
          </p15:clr>
        </p15:guide>
        <p15:guide id="8" orient="horz" pos="544" userDrawn="1">
          <p15:clr>
            <a:srgbClr val="F26B43"/>
          </p15:clr>
        </p15:guide>
        <p15:guide id="10" orient="horz" pos="384" userDrawn="1">
          <p15:clr>
            <a:srgbClr val="F26B43"/>
          </p15:clr>
        </p15:guide>
        <p15:guide id="11" orient="horz" pos="2982" userDrawn="1">
          <p15:clr>
            <a:srgbClr val="F26B43"/>
          </p15:clr>
        </p15:guide>
        <p15:guide id="12" orient="horz" pos="760" userDrawn="1">
          <p15:clr>
            <a:srgbClr val="F26B43"/>
          </p15:clr>
        </p15:guide>
        <p15:guide id="14" pos="2925" userDrawn="1">
          <p15:clr>
            <a:srgbClr val="F26B43"/>
          </p15:clr>
        </p15:guide>
        <p15:guide id="15" pos="2835" userDrawn="1">
          <p15:clr>
            <a:srgbClr val="F26B43"/>
          </p15:clr>
        </p15:guide>
        <p15:guide id="16" orient="horz" pos="1826" userDrawn="1">
          <p15:clr>
            <a:srgbClr val="F26B43"/>
          </p15:clr>
        </p15:guide>
        <p15:guide id="17" orient="horz" pos="1916" userDrawn="1">
          <p15:clr>
            <a:srgbClr val="F26B43"/>
          </p15:clr>
        </p15:guide>
        <p15:guide id="18" orient="horz" pos="3164" userDrawn="1">
          <p15:clr>
            <a:srgbClr val="F26B43"/>
          </p15:clr>
        </p15:guide>
        <p15:guide id="19" pos="2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D003435-B665-43EF-B4CB-391BF57E0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63214"/>
            <a:ext cx="4033020" cy="2630997"/>
          </a:xfrm>
        </p:spPr>
        <p:txBody>
          <a:bodyPr/>
          <a:lstStyle/>
          <a:p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Strategický workshop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b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lang="cs-CZ" sz="2400" dirty="0">
                <a:solidFill>
                  <a:prstClr val="black"/>
                </a:solidFill>
                <a:latin typeface="Arial"/>
              </a:rPr>
              <a:t>Rodiče 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HC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Tachov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lang="en-US" sz="1500" b="0" noProof="0" dirty="0"/>
          </a:p>
        </p:txBody>
      </p:sp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DE480023-CA98-4B16-C8D4-FAB316D51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4122738"/>
            <a:ext cx="4032250" cy="647700"/>
          </a:xfrm>
        </p:spPr>
        <p:txBody>
          <a:bodyPr/>
          <a:lstStyle/>
          <a:p>
            <a:r>
              <a:rPr lang="en-US" noProof="0" dirty="0"/>
              <a:t>202</a:t>
            </a:r>
            <a:r>
              <a:rPr lang="cs-CZ" dirty="0"/>
              <a:t>5</a:t>
            </a:r>
            <a:r>
              <a:rPr lang="en-US" noProof="0" dirty="0"/>
              <a:t>-</a:t>
            </a:r>
            <a:r>
              <a:rPr lang="cs-CZ" noProof="0" dirty="0"/>
              <a:t>02-01</a:t>
            </a:r>
            <a:r>
              <a:rPr lang="en-US" noProof="0" dirty="0"/>
              <a:t>, </a:t>
            </a:r>
            <a:r>
              <a:rPr lang="cs-CZ" dirty="0"/>
              <a:t>HC Tachov</a:t>
            </a:r>
            <a:br>
              <a:rPr lang="en-US" noProof="0" dirty="0"/>
            </a:br>
            <a:r>
              <a:rPr lang="en-US" b="1" dirty="0"/>
              <a:t>Classification: </a:t>
            </a:r>
            <a:r>
              <a:rPr lang="en-US" b="1" dirty="0">
                <a:solidFill>
                  <a:srgbClr val="00B050"/>
                </a:solidFill>
              </a:rPr>
              <a:t>Internal</a:t>
            </a:r>
            <a:endParaRPr lang="en-US" noProof="0" dirty="0">
              <a:solidFill>
                <a:srgbClr val="00B05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51F336D-7AB1-6130-0480-39876C7B4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7867"/>
            <a:ext cx="1547813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80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E665C8D-FB48-489D-B729-CFAE308B556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60000" y="406800"/>
            <a:ext cx="6840000" cy="252000"/>
          </a:xfrm>
        </p:spPr>
        <p:txBody>
          <a:bodyPr/>
          <a:lstStyle/>
          <a:p>
            <a:r>
              <a:rPr lang="cs" dirty="0">
                <a:solidFill>
                  <a:srgbClr val="78C0FF"/>
                </a:solidFill>
              </a:rPr>
              <a:t>STRATEGICKÝ WORKSHOP</a:t>
            </a:r>
            <a:endParaRPr lang="en-US" noProof="0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F0D91D8-D2AF-4659-93A8-42F3A5791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60000" y="669600"/>
            <a:ext cx="6840000" cy="252000"/>
          </a:xfrm>
        </p:spPr>
        <p:txBody>
          <a:bodyPr/>
          <a:lstStyle/>
          <a:p>
            <a:r>
              <a:rPr lang="cs-CZ" dirty="0"/>
              <a:t>Definice &amp; popisy – </a:t>
            </a:r>
            <a:r>
              <a:rPr lang="cs-CZ" dirty="0">
                <a:solidFill>
                  <a:srgbClr val="78C0FF"/>
                </a:solidFill>
              </a:rPr>
              <a:t>ZODPOVĚDNOST </a:t>
            </a:r>
            <a:r>
              <a:rPr lang="cs-CZ" dirty="0"/>
              <a:t> -  PLNÍM SVÉ ÚKOLY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3CC9CF-6725-4570-AA71-8949C3310B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>
          <a:xfrm>
            <a:off x="360000" y="4858691"/>
            <a:ext cx="270000" cy="144000"/>
          </a:xfrm>
        </p:spPr>
        <p:txBody>
          <a:bodyPr/>
          <a:lstStyle/>
          <a:p>
            <a:fld id="{99CC5461-F7F8-834A-A33C-7913089D93E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Inhaltsplatzhalter 6">
            <a:extLst>
              <a:ext uri="{FF2B5EF4-FFF2-40B4-BE49-F238E27FC236}">
                <a16:creationId xmlns:a16="http://schemas.microsoft.com/office/drawing/2014/main" id="{911CED58-1822-46DA-9373-B5B05ABD29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612355"/>
              </p:ext>
            </p:extLst>
          </p:nvPr>
        </p:nvGraphicFramePr>
        <p:xfrm>
          <a:off x="347808" y="1164586"/>
          <a:ext cx="8448384" cy="361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064">
                  <a:extLst>
                    <a:ext uri="{9D8B030D-6E8A-4147-A177-3AD203B41FA5}">
                      <a16:colId xmlns:a16="http://schemas.microsoft.com/office/drawing/2014/main" val="1843252365"/>
                    </a:ext>
                  </a:extLst>
                </a:gridCol>
                <a:gridCol w="1408064">
                  <a:extLst>
                    <a:ext uri="{9D8B030D-6E8A-4147-A177-3AD203B41FA5}">
                      <a16:colId xmlns:a16="http://schemas.microsoft.com/office/drawing/2014/main" val="3953487924"/>
                    </a:ext>
                  </a:extLst>
                </a:gridCol>
                <a:gridCol w="1408064">
                  <a:extLst>
                    <a:ext uri="{9D8B030D-6E8A-4147-A177-3AD203B41FA5}">
                      <a16:colId xmlns:a16="http://schemas.microsoft.com/office/drawing/2014/main" val="48319867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8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7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VEDENÍ KLUBU</a:t>
                      </a: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SPORTOVNÍ MANAŽER</a:t>
                      </a: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dirty="0">
                          <a:solidFill>
                            <a:schemeClr val="bg1"/>
                          </a:solidFill>
                        </a:rPr>
                        <a:t>TRENÉR</a:t>
                      </a:r>
                      <a:endParaRPr lang="cs-CZ" sz="900" b="1" i="0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VEDOUCÍ</a:t>
                      </a:r>
                      <a:endParaRPr lang="cs-CZ" sz="900" b="1" i="0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RODIČ</a:t>
                      </a: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HRÁČ</a:t>
                      </a: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180927"/>
                  </a:ext>
                </a:extLst>
              </a:tr>
              <a:tr h="111829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Finanční zajištění klubu, včetně plánování, strategie  – dotace, sponzoři, rodiče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Definování rolí, kompetencí, úkolů a dohled</a:t>
                      </a:r>
                    </a:p>
                    <a:p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    nad jejich plněním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PR klubu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Transparentní a včasná komunikace do všech úrovní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Metodické řízení sportovního manažera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cs-CZ" sz="85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Metodické vedení trenérů – zadávání úkolů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Určování trenérů jednotlivých kategorií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Zabezpečení soutěží, utkání, dopravy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Zajištění náborové školy a školky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Komunikace v klubu: </a:t>
                      </a:r>
                    </a:p>
                    <a:p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- schůzky trenérů s rodiči – četnost, obsah, termíny,</a:t>
                      </a:r>
                    </a:p>
                    <a:p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(připomenutí této povinnosti trenérům, včetně případných postihů)</a:t>
                      </a:r>
                    </a:p>
                    <a:p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- komunikace s trenéry ohledně jejich povinností – např. úklid v šatnách – definování: Co je úklid? Jak často? Jaký trest při neplnění?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8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Připravenost na tréninkové jednotky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Zodpovědnost za své kategorie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Schůzky s rodiči (definice od SM)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Sebevzdělávání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Výchova dětí k pořádku (spolupráce se SM)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Evidence docházky dětí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Včasné a správné odevzdávání své docházky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Výchova dětí k fair play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Ostatní úkoly jsou dané smlouvou, dohodou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Předávat informace </a:t>
                      </a:r>
                    </a:p>
                    <a:p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TRENÉR      VEDOUCÍ      </a:t>
                      </a:r>
                    </a:p>
                    <a:p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       RODIČ (HRÁČ) </a:t>
                      </a:r>
                    </a:p>
                    <a:p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VEDOUCÍ       TRENÉR</a:t>
                      </a:r>
                    </a:p>
                    <a:p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RODIČ	 TRENÉR</a:t>
                      </a:r>
                    </a:p>
                    <a:p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  <a:p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Zajištění stručné zprávy, výsledku a fota z každého zápasu nebo turnaje a odeslání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cs-CZ" sz="8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Akceptace trenéra, vedoucího a vedení klubu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Akceptace spoluhráčů svého dítěte i protihráčů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Akceptace rozhodčích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Zajištění přítomností dětí na trénincích a zápasech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Zajištění lékařských prohlídek, včetně klidového EKG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Výchova dětí ke slušnému chování, toleranci a fair play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</a:rPr>
                        <a:t>Loajalita k mateřskému klubu (rozhodnutí o přestupech, hostování bez vědomí klubu)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85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Akceptace trenéra, vedoucího, vedení klubu a spoluhráčů i protihráčů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Akceptace rozhodčích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Zodpovědnost za 100% docházku na trénincích a zápasech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Zodpovědnost za úklid v šatnách jak na domácím tak cizím ZS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8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70804"/>
                  </a:ext>
                </a:extLst>
              </a:tr>
            </a:tbl>
          </a:graphicData>
        </a:graphic>
      </p:graphicFrame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9DB1CC7-E574-BF09-EA2B-913ED2404B4E}"/>
              </a:ext>
            </a:extLst>
          </p:cNvPr>
          <p:cNvSpPr txBox="1">
            <a:spLocks/>
          </p:cNvSpPr>
          <p:nvPr/>
        </p:nvSpPr>
        <p:spPr bwMode="gray">
          <a:xfrm>
            <a:off x="683404" y="4858691"/>
            <a:ext cx="8065224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"/>
            </a:defPPr>
            <a:lvl1pPr marL="0" algn="l" defTabSz="841381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" dirty="0"/>
              <a:t>Strategický workshop HC Tachov  | 01.02.2025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4E0DBD-AA24-1974-EDE8-7317296672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79" y="100753"/>
            <a:ext cx="855321" cy="8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13A54D6B-5B79-C84B-1AB3-944D1EF3C035}"/>
              </a:ext>
            </a:extLst>
          </p:cNvPr>
          <p:cNvSpPr/>
          <p:nvPr/>
        </p:nvSpPr>
        <p:spPr>
          <a:xfrm>
            <a:off x="5076056" y="1710035"/>
            <a:ext cx="158503" cy="15278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43A7B3EF-F5DE-2F94-500C-0FE7D8A16E08}"/>
              </a:ext>
            </a:extLst>
          </p:cNvPr>
          <p:cNvSpPr/>
          <p:nvPr/>
        </p:nvSpPr>
        <p:spPr>
          <a:xfrm>
            <a:off x="5796136" y="1711003"/>
            <a:ext cx="158503" cy="15278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3D90AAB-21EE-F255-7157-7980ED960AA3}"/>
              </a:ext>
            </a:extLst>
          </p:cNvPr>
          <p:cNvSpPr/>
          <p:nvPr/>
        </p:nvSpPr>
        <p:spPr>
          <a:xfrm>
            <a:off x="4636764" y="1862815"/>
            <a:ext cx="158503" cy="15278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2127DC31-6135-EA1A-7661-145A60D399B0}"/>
              </a:ext>
            </a:extLst>
          </p:cNvPr>
          <p:cNvSpPr/>
          <p:nvPr/>
        </p:nvSpPr>
        <p:spPr>
          <a:xfrm>
            <a:off x="5155307" y="2105801"/>
            <a:ext cx="158503" cy="15278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1FC8B694-009F-9313-C6B1-10A1F2305ACB}"/>
              </a:ext>
            </a:extLst>
          </p:cNvPr>
          <p:cNvSpPr/>
          <p:nvPr/>
        </p:nvSpPr>
        <p:spPr>
          <a:xfrm>
            <a:off x="5100163" y="2381930"/>
            <a:ext cx="158503" cy="15278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45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E665C8D-FB48-489D-B729-CFAE308B556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60000" y="406800"/>
            <a:ext cx="6840000" cy="252000"/>
          </a:xfrm>
        </p:spPr>
        <p:txBody>
          <a:bodyPr/>
          <a:lstStyle/>
          <a:p>
            <a:r>
              <a:rPr lang="cs" dirty="0">
                <a:solidFill>
                  <a:srgbClr val="78C0FF"/>
                </a:solidFill>
              </a:rPr>
              <a:t>STRATEGICKÝ WORKSHOP</a:t>
            </a:r>
            <a:endParaRPr lang="en-US" noProof="0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F0D91D8-D2AF-4659-93A8-42F3A5791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60000" y="669600"/>
            <a:ext cx="6840000" cy="252000"/>
          </a:xfrm>
        </p:spPr>
        <p:txBody>
          <a:bodyPr/>
          <a:lstStyle/>
          <a:p>
            <a:r>
              <a:rPr lang="cs-CZ" dirty="0"/>
              <a:t>Definice &amp; popisy – </a:t>
            </a:r>
            <a:r>
              <a:rPr lang="cs-CZ" dirty="0">
                <a:solidFill>
                  <a:srgbClr val="78C0FF"/>
                </a:solidFill>
              </a:rPr>
              <a:t>SPOLUPRÁCE </a:t>
            </a:r>
            <a:r>
              <a:rPr lang="cs-CZ" dirty="0"/>
              <a:t> -  TÝMOVOST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3CC9CF-6725-4570-AA71-8949C3310B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>
          <a:xfrm>
            <a:off x="360000" y="4858691"/>
            <a:ext cx="270000" cy="144000"/>
          </a:xfrm>
        </p:spPr>
        <p:txBody>
          <a:bodyPr/>
          <a:lstStyle/>
          <a:p>
            <a:fld id="{99CC5461-F7F8-834A-A33C-7913089D93E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8" name="Inhaltsplatzhalter 6">
            <a:extLst>
              <a:ext uri="{FF2B5EF4-FFF2-40B4-BE49-F238E27FC236}">
                <a16:creationId xmlns:a16="http://schemas.microsoft.com/office/drawing/2014/main" id="{911CED58-1822-46DA-9373-B5B05ABD29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760143"/>
              </p:ext>
            </p:extLst>
          </p:nvPr>
        </p:nvGraphicFramePr>
        <p:xfrm>
          <a:off x="335616" y="975647"/>
          <a:ext cx="8448384" cy="403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064">
                  <a:extLst>
                    <a:ext uri="{9D8B030D-6E8A-4147-A177-3AD203B41FA5}">
                      <a16:colId xmlns:a16="http://schemas.microsoft.com/office/drawing/2014/main" val="1843252365"/>
                    </a:ext>
                  </a:extLst>
                </a:gridCol>
                <a:gridCol w="1408064">
                  <a:extLst>
                    <a:ext uri="{9D8B030D-6E8A-4147-A177-3AD203B41FA5}">
                      <a16:colId xmlns:a16="http://schemas.microsoft.com/office/drawing/2014/main" val="3953487924"/>
                    </a:ext>
                  </a:extLst>
                </a:gridCol>
                <a:gridCol w="1408064">
                  <a:extLst>
                    <a:ext uri="{9D8B030D-6E8A-4147-A177-3AD203B41FA5}">
                      <a16:colId xmlns:a16="http://schemas.microsoft.com/office/drawing/2014/main" val="483198672"/>
                    </a:ext>
                  </a:extLst>
                </a:gridCol>
                <a:gridCol w="1408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8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789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VEDENÍ KLUBU</a:t>
                      </a: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SPORTOVNÍ MANAŽER</a:t>
                      </a: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dirty="0">
                          <a:solidFill>
                            <a:schemeClr val="bg1"/>
                          </a:solidFill>
                        </a:rPr>
                        <a:t>TRENÉR</a:t>
                      </a:r>
                      <a:endParaRPr lang="cs-CZ" sz="900" b="1" i="0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VEDOUCÍ</a:t>
                      </a:r>
                      <a:endParaRPr lang="cs-CZ" sz="900" b="1" i="0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RODIČ</a:t>
                      </a: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HRÁČ</a:t>
                      </a: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180927"/>
                  </a:ext>
                </a:extLst>
              </a:tr>
              <a:tr h="3336213"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Externí spolupráce (např. město, kraj, sponzoři, školy, školky, ostatní kluby, ČSLH, …)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cs-CZ" sz="85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Interní spolupráce (sportovní manažer, trenéři, vedoucí, rodiče, hráči)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cs-CZ" sz="85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Vzájemná spolupráce členů vedení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Externí spolupráce (ČSLH, školy, školky, s ostatními kluby …..)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cs-CZ" sz="8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Interní spolupráce (vedení klubu, trenéři, vedoucí, rodiče, hráči)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Interní spolupráce ( se sportovním manažerem, s ostatními trenéry, vedoucími, rodiči a hráči….)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Interní spolupráce ( se sportovním manažerem, s vedením klubu,  s ostatními vedoucími, trenéry, rodiči a hráči….)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8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Interní spolupráce ( s vedením klubu,  s vedoucím, trenérem, ostatní rodiči a hráči….)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Respektovat rozhodnutí rozhodčích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Výpomoc při turnajích či akcích pořádaných klubem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Pomoc při zajištění zápasů – minihokej (mantinely,..)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Pomoc při sdílení dopravy (sdílení aut)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Akceptace spoluhráčů a protihráčů svého dítěte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 rámci týmovosti respektovat rozhodnutí trenéra a vedoucí a nezasahovat do jejich kompetencí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Nebýt vulgární při zápasech a turnajích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Podporovat a fandit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 rámci spolupráce včasné odpovědi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Respektovat trenéra, vedoucího, rodiče a své spoluhráče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Respektovat rozhodčí a protihráče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Chodit pravidelně na tréninky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 rámci týmovosti být vždy 100% připraven na trénink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Reprezentovat klub: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 klubovým oblečením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 slušným chováním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cs-CZ" sz="8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70804"/>
                  </a:ext>
                </a:extLst>
              </a:tr>
            </a:tbl>
          </a:graphicData>
        </a:graphic>
      </p:graphicFrame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9DB1CC7-E574-BF09-EA2B-913ED2404B4E}"/>
              </a:ext>
            </a:extLst>
          </p:cNvPr>
          <p:cNvSpPr txBox="1">
            <a:spLocks/>
          </p:cNvSpPr>
          <p:nvPr/>
        </p:nvSpPr>
        <p:spPr bwMode="gray">
          <a:xfrm>
            <a:off x="360000" y="4992094"/>
            <a:ext cx="8065224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"/>
            </a:defPPr>
            <a:lvl1pPr marL="0" algn="l" defTabSz="841381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" dirty="0"/>
              <a:t>Strategický workshop HC Tachov  | 01.02.2025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4E0DBD-AA24-1974-EDE8-7317296672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79" y="100753"/>
            <a:ext cx="855321" cy="8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78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E665C8D-FB48-489D-B729-CFAE308B556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60000" y="406800"/>
            <a:ext cx="6840000" cy="252000"/>
          </a:xfrm>
        </p:spPr>
        <p:txBody>
          <a:bodyPr/>
          <a:lstStyle/>
          <a:p>
            <a:r>
              <a:rPr lang="cs" dirty="0">
                <a:solidFill>
                  <a:srgbClr val="78C0FF"/>
                </a:solidFill>
              </a:rPr>
              <a:t>STRATEGICKÝ WORKSHOP</a:t>
            </a:r>
            <a:endParaRPr lang="en-US" noProof="0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F0D91D8-D2AF-4659-93A8-42F3A5791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60000" y="669600"/>
            <a:ext cx="6840000" cy="252000"/>
          </a:xfrm>
        </p:spPr>
        <p:txBody>
          <a:bodyPr/>
          <a:lstStyle/>
          <a:p>
            <a:r>
              <a:rPr lang="cs-CZ" dirty="0"/>
              <a:t>Definice &amp; popisy – </a:t>
            </a:r>
            <a:r>
              <a:rPr lang="cs-CZ" dirty="0">
                <a:solidFill>
                  <a:srgbClr val="78C0FF"/>
                </a:solidFill>
              </a:rPr>
              <a:t>KOMUNIKACE </a:t>
            </a:r>
            <a:r>
              <a:rPr lang="cs-CZ" dirty="0"/>
              <a:t> -  OTEVŘENOST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3CC9CF-6725-4570-AA71-8949C3310B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>
          <a:xfrm>
            <a:off x="360000" y="4858691"/>
            <a:ext cx="270000" cy="144000"/>
          </a:xfrm>
        </p:spPr>
        <p:txBody>
          <a:bodyPr/>
          <a:lstStyle/>
          <a:p>
            <a:fld id="{99CC5461-F7F8-834A-A33C-7913089D93E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8" name="Inhaltsplatzhalter 6">
            <a:extLst>
              <a:ext uri="{FF2B5EF4-FFF2-40B4-BE49-F238E27FC236}">
                <a16:creationId xmlns:a16="http://schemas.microsoft.com/office/drawing/2014/main" id="{911CED58-1822-46DA-9373-B5B05ABD29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290851"/>
              </p:ext>
            </p:extLst>
          </p:nvPr>
        </p:nvGraphicFramePr>
        <p:xfrm>
          <a:off x="347808" y="1164586"/>
          <a:ext cx="8448384" cy="167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064">
                  <a:extLst>
                    <a:ext uri="{9D8B030D-6E8A-4147-A177-3AD203B41FA5}">
                      <a16:colId xmlns:a16="http://schemas.microsoft.com/office/drawing/2014/main" val="1843252365"/>
                    </a:ext>
                  </a:extLst>
                </a:gridCol>
                <a:gridCol w="1408064">
                  <a:extLst>
                    <a:ext uri="{9D8B030D-6E8A-4147-A177-3AD203B41FA5}">
                      <a16:colId xmlns:a16="http://schemas.microsoft.com/office/drawing/2014/main" val="3953487924"/>
                    </a:ext>
                  </a:extLst>
                </a:gridCol>
                <a:gridCol w="1408064">
                  <a:extLst>
                    <a:ext uri="{9D8B030D-6E8A-4147-A177-3AD203B41FA5}">
                      <a16:colId xmlns:a16="http://schemas.microsoft.com/office/drawing/2014/main" val="483198672"/>
                    </a:ext>
                  </a:extLst>
                </a:gridCol>
                <a:gridCol w="1408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8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7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VEDENÍ KLUBU</a:t>
                      </a: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SPORTOVNÍ MANAŽER</a:t>
                      </a: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dirty="0">
                          <a:solidFill>
                            <a:schemeClr val="bg1"/>
                          </a:solidFill>
                        </a:rPr>
                        <a:t>TRENÉR</a:t>
                      </a:r>
                      <a:endParaRPr lang="cs-CZ" sz="900" b="1" i="0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VEDOUCÍ</a:t>
                      </a:r>
                      <a:endParaRPr lang="cs-CZ" sz="900" b="1" i="0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RODIČ</a:t>
                      </a: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HRÁČ</a:t>
                      </a: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180927"/>
                  </a:ext>
                </a:extLst>
              </a:tr>
              <a:tr h="1118298"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Sdílení informací včas a jednotně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Transparentní komunikace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Ochota přijímat i přinášet návrhy, podněty na zlepšení (NE POUZE KRITIKA)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Sdílení informací včas a jednotně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Transparentní komunikace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Ochota přijímat i přinášet návrhy, podněty na zlepšení (NE POUZE KRITIKA)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8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Sdílení informací včas a jednotně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Transparentní komunikace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Ochota přijímat i přinášet návrhy, podněty na zlepšení (NE POUZE KRITIKA)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8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Sdílení informací včas a jednotně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Transparentní komunikace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Ochota přinášet návrhy, podněty na zlepšení (NE POUZE KRITIKA)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cs-CZ" sz="85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Sdílení informací včas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Transparentní komunikace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Ochota přinášet návrhy, podněty na zlepšení (NE POUZE KRITIKA)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85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Komunikovat se spoluhráči, rodiči, protihráči, trenéry, rozhodčími, vedoucími v rámci slušného chování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8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70804"/>
                  </a:ext>
                </a:extLst>
              </a:tr>
            </a:tbl>
          </a:graphicData>
        </a:graphic>
      </p:graphicFrame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9DB1CC7-E574-BF09-EA2B-913ED2404B4E}"/>
              </a:ext>
            </a:extLst>
          </p:cNvPr>
          <p:cNvSpPr txBox="1">
            <a:spLocks/>
          </p:cNvSpPr>
          <p:nvPr/>
        </p:nvSpPr>
        <p:spPr bwMode="gray">
          <a:xfrm>
            <a:off x="683404" y="4858691"/>
            <a:ext cx="8065224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"/>
            </a:defPPr>
            <a:lvl1pPr marL="0" algn="l" defTabSz="841381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" dirty="0"/>
              <a:t>Strategický workshop HC Tachov  | 01.02.2025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4E0DBD-AA24-1974-EDE8-7317296672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79" y="100753"/>
            <a:ext cx="855321" cy="8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92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E665C8D-FB48-489D-B729-CFAE308B556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60000" y="406800"/>
            <a:ext cx="6840000" cy="252000"/>
          </a:xfrm>
        </p:spPr>
        <p:txBody>
          <a:bodyPr/>
          <a:lstStyle/>
          <a:p>
            <a:r>
              <a:rPr lang="cs" dirty="0">
                <a:solidFill>
                  <a:srgbClr val="78C0FF"/>
                </a:solidFill>
              </a:rPr>
              <a:t>STRATEGICKÝ WORKSHOP</a:t>
            </a:r>
            <a:endParaRPr lang="en-US" noProof="0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F0D91D8-D2AF-4659-93A8-42F3A5791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60000" y="669600"/>
            <a:ext cx="7236336" cy="252000"/>
          </a:xfrm>
        </p:spPr>
        <p:txBody>
          <a:bodyPr/>
          <a:lstStyle/>
          <a:p>
            <a:r>
              <a:rPr lang="cs-CZ" dirty="0"/>
              <a:t>Definice &amp; popisy – </a:t>
            </a:r>
            <a:r>
              <a:rPr lang="cs-CZ" dirty="0">
                <a:solidFill>
                  <a:srgbClr val="78C0FF"/>
                </a:solidFill>
              </a:rPr>
              <a:t>PROFESIONALITA </a:t>
            </a:r>
            <a:r>
              <a:rPr lang="cs-CZ" dirty="0"/>
              <a:t> -  BÝT PŘIPRAVEN NA SVOU ROLI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3CC9CF-6725-4570-AA71-8949C3310B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>
          <a:xfrm>
            <a:off x="360000" y="4858691"/>
            <a:ext cx="270000" cy="144000"/>
          </a:xfrm>
        </p:spPr>
        <p:txBody>
          <a:bodyPr/>
          <a:lstStyle/>
          <a:p>
            <a:fld id="{99CC5461-F7F8-834A-A33C-7913089D93E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Inhaltsplatzhalter 6">
            <a:extLst>
              <a:ext uri="{FF2B5EF4-FFF2-40B4-BE49-F238E27FC236}">
                <a16:creationId xmlns:a16="http://schemas.microsoft.com/office/drawing/2014/main" id="{911CED58-1822-46DA-9373-B5B05ABD29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175111"/>
              </p:ext>
            </p:extLst>
          </p:nvPr>
        </p:nvGraphicFramePr>
        <p:xfrm>
          <a:off x="347808" y="1164586"/>
          <a:ext cx="8448384" cy="250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064">
                  <a:extLst>
                    <a:ext uri="{9D8B030D-6E8A-4147-A177-3AD203B41FA5}">
                      <a16:colId xmlns:a16="http://schemas.microsoft.com/office/drawing/2014/main" val="1843252365"/>
                    </a:ext>
                  </a:extLst>
                </a:gridCol>
                <a:gridCol w="1408064">
                  <a:extLst>
                    <a:ext uri="{9D8B030D-6E8A-4147-A177-3AD203B41FA5}">
                      <a16:colId xmlns:a16="http://schemas.microsoft.com/office/drawing/2014/main" val="3953487924"/>
                    </a:ext>
                  </a:extLst>
                </a:gridCol>
                <a:gridCol w="1408064">
                  <a:extLst>
                    <a:ext uri="{9D8B030D-6E8A-4147-A177-3AD203B41FA5}">
                      <a16:colId xmlns:a16="http://schemas.microsoft.com/office/drawing/2014/main" val="483198672"/>
                    </a:ext>
                  </a:extLst>
                </a:gridCol>
                <a:gridCol w="1408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8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7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VEDENÍ KLUBU</a:t>
                      </a: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SPORTOVNÍ MANAŽER</a:t>
                      </a: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dirty="0">
                          <a:solidFill>
                            <a:schemeClr val="bg1"/>
                          </a:solidFill>
                        </a:rPr>
                        <a:t>TRENÉR</a:t>
                      </a:r>
                      <a:endParaRPr lang="cs-CZ" sz="900" b="1" i="0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VEDOUCÍ</a:t>
                      </a:r>
                      <a:endParaRPr lang="cs-CZ" sz="900" b="1" i="0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RODIČ</a:t>
                      </a: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HRÁČ</a:t>
                      </a:r>
                    </a:p>
                  </a:txBody>
                  <a:tcPr anchor="ctr">
                    <a:solidFill>
                      <a:srgbClr val="78C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180927"/>
                  </a:ext>
                </a:extLst>
              </a:tr>
              <a:tr h="1118298"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Sebevzdělávání v manažerských dovednostech, komunikačních a IT, asertivní chování….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Reprezentace klubu vůči třetím stranám (město, kraj, sponzoři..)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 rámci svých kompetencí odvádět 100% výkon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cs-CZ" sz="85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cs-CZ" sz="85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Sebevzdělávání v manažerských dovednostech, komunikačních a IT….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Reprezentace klubu vůči třetím stranám (město, kraj, sponzoři..)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 rámci svých kompetencí odvádět 100% výkon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8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Sebevzdělávání v manažerských dovednostech, komunikačních….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Reprezentace klubu vůči třetím stranám (město, kraj, sponzoři..)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 rámci svých kompetencí odvádět 100% výkon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Profesionální přístup k plánovanému týmovému programu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85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8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 rámci svých kompetencí odvádět 100% výkon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Reprezentace klubu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Profesionální přístup k plánovanému týmovému programu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8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Reprezentace klubu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Dbát na životosprávu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svého dítěte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Vychovávat děti ke slušnému chování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Profesionální přístup k plánovanému týmovému programu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(zajištění docházky na suchou, tréninky, zápasy….)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85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Reprezentace klubu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Připravenost na tréninkovou jednotku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Připravenost na utkání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Dbát na svou životosprávu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Slušné chování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85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Profesionální přístup k plánovanému týmovému programu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85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(docházka na suchou, tréninky, zápasy….)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70804"/>
                  </a:ext>
                </a:extLst>
              </a:tr>
            </a:tbl>
          </a:graphicData>
        </a:graphic>
      </p:graphicFrame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9DB1CC7-E574-BF09-EA2B-913ED2404B4E}"/>
              </a:ext>
            </a:extLst>
          </p:cNvPr>
          <p:cNvSpPr txBox="1">
            <a:spLocks/>
          </p:cNvSpPr>
          <p:nvPr/>
        </p:nvSpPr>
        <p:spPr bwMode="gray">
          <a:xfrm>
            <a:off x="683404" y="4858691"/>
            <a:ext cx="8065224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"/>
            </a:defPPr>
            <a:lvl1pPr marL="0" algn="l" defTabSz="841381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" dirty="0"/>
              <a:t>Strategický workshop HC Tachov  | 01.02.2025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4E0DBD-AA24-1974-EDE8-7317296672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79" y="100753"/>
            <a:ext cx="855321" cy="8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613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047A73-F766-657B-E864-3744DEB160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1A34EC-4916-282A-3F55-B6CAE28071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CC5461-F7F8-834A-A33C-7913089D93E6}" type="slidenum">
              <a:rPr lang="en-US" noProof="0" smtClean="0"/>
              <a:pPr/>
              <a:t>14</a:t>
            </a:fld>
            <a:endParaRPr lang="en-US" noProof="0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C4BDC50F-06BB-DAA2-6B86-769D25DBBA1D}"/>
              </a:ext>
            </a:extLst>
          </p:cNvPr>
          <p:cNvGraphicFramePr/>
          <p:nvPr/>
        </p:nvGraphicFramePr>
        <p:xfrm>
          <a:off x="1691640" y="606901"/>
          <a:ext cx="5760720" cy="393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91C35CF1-8190-034C-29E3-2ADE8FD924E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6373"/>
            <a:ext cx="1008112" cy="93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1978F48-B2E0-0074-3739-A668103C07F8}"/>
              </a:ext>
            </a:extLst>
          </p:cNvPr>
          <p:cNvSpPr txBox="1"/>
          <p:nvPr/>
        </p:nvSpPr>
        <p:spPr>
          <a:xfrm>
            <a:off x="360000" y="93654"/>
            <a:ext cx="5814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" dirty="0">
                <a:solidFill>
                  <a:srgbClr val="78C0FF"/>
                </a:solidFill>
              </a:rPr>
              <a:t>STRATEGICKÝ WORKSHOP  - příklad KPI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401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74CF50-C0E7-F262-9F55-A1FCF796A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KION Pulse 2024 | Týmový dialog</a:t>
            </a:r>
            <a:endParaRPr lang="en-US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251595-7B2F-3733-C100-BA75194F3D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CC5461-F7F8-834A-A33C-7913089D93E6}" type="slidenum">
              <a:rPr lang="en-US" noProof="0" smtClean="0"/>
              <a:pPr/>
              <a:t>15</a:t>
            </a:fld>
            <a:endParaRPr lang="en-US" noProof="0" dirty="0"/>
          </a:p>
        </p:txBody>
      </p:sp>
      <p:pic>
        <p:nvPicPr>
          <p:cNvPr id="7" name="Obrázek 6" descr="Obsah obrázku text, vizitka, Písmo, logo&#10;&#10;AI-generated content may be incorrect.">
            <a:extLst>
              <a:ext uri="{FF2B5EF4-FFF2-40B4-BE49-F238E27FC236}">
                <a16:creationId xmlns:a16="http://schemas.microsoft.com/office/drawing/2014/main" id="{CD604A19-4016-FD56-FB54-8DC7E346C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55858"/>
            <a:ext cx="5526460" cy="514826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B39BF50-2680-B0CA-5A5F-F7C7761BA320}"/>
              </a:ext>
            </a:extLst>
          </p:cNvPr>
          <p:cNvSpPr txBox="1"/>
          <p:nvPr/>
        </p:nvSpPr>
        <p:spPr>
          <a:xfrm>
            <a:off x="395536" y="48589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Grafika dveře</a:t>
            </a:r>
          </a:p>
        </p:txBody>
      </p:sp>
    </p:spTree>
    <p:extLst>
      <p:ext uri="{BB962C8B-B14F-4D97-AF65-F5344CB8AC3E}">
        <p14:creationId xmlns:p14="http://schemas.microsoft.com/office/powerpoint/2010/main" val="314016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69845E-C012-4012-9D56-19339C460D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9CC5461-F7F8-834A-A33C-7913089D93E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2AE1EEB-A8CD-D0FB-045B-FAB2EE08D7EF}"/>
              </a:ext>
            </a:extLst>
          </p:cNvPr>
          <p:cNvSpPr txBox="1">
            <a:spLocks/>
          </p:cNvSpPr>
          <p:nvPr/>
        </p:nvSpPr>
        <p:spPr bwMode="gray">
          <a:xfrm>
            <a:off x="683404" y="4858691"/>
            <a:ext cx="8065224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"/>
            </a:defPPr>
            <a:lvl1pPr marL="0" algn="l" defTabSz="841381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" dirty="0"/>
              <a:t>Strategický workshop HC Tachov  | 01.02.2025</a:t>
            </a: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593C6F7-1ECA-961A-22CA-C16384801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26624"/>
            <a:ext cx="864096" cy="83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E25CA82-BA4A-856C-0503-B4AFD5BEC254}"/>
              </a:ext>
            </a:extLst>
          </p:cNvPr>
          <p:cNvSpPr txBox="1"/>
          <p:nvPr/>
        </p:nvSpPr>
        <p:spPr>
          <a:xfrm>
            <a:off x="3054084" y="2965788"/>
            <a:ext cx="303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DĚKUJI ZA SPOLUPRÁCI.</a:t>
            </a:r>
          </a:p>
        </p:txBody>
      </p:sp>
      <p:pic>
        <p:nvPicPr>
          <p:cNvPr id="3" name="Obrázek 2" descr="Obsah obrázku text, Písmo, Grafika, logo&#10;&#10;AI-generated content may be incorrect.">
            <a:extLst>
              <a:ext uri="{FF2B5EF4-FFF2-40B4-BE49-F238E27FC236}">
                <a16:creationId xmlns:a16="http://schemas.microsoft.com/office/drawing/2014/main" id="{FFDC0E44-4A17-C463-6EBE-7F9F2122A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182611"/>
            <a:ext cx="9144000" cy="1819098"/>
          </a:xfrm>
          <a:prstGeom prst="rect">
            <a:avLst/>
          </a:prstGeom>
        </p:spPr>
      </p:pic>
      <p:pic>
        <p:nvPicPr>
          <p:cNvPr id="6" name="Obrázek 5" descr="Obsah obrázku text, Písmo, snímek obrazovky, Grafika&#10;&#10;AI-generated content may be incorrect.">
            <a:extLst>
              <a:ext uri="{FF2B5EF4-FFF2-40B4-BE49-F238E27FC236}">
                <a16:creationId xmlns:a16="http://schemas.microsoft.com/office/drawing/2014/main" id="{DF65813C-10B7-9E31-C578-0B4B42A75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3879566"/>
            <a:ext cx="9144000" cy="14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8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69845E-C012-4012-9D56-19339C460D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9CC5461-F7F8-834A-A33C-7913089D93E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2AE1EEB-A8CD-D0FB-045B-FAB2EE08D7EF}"/>
              </a:ext>
            </a:extLst>
          </p:cNvPr>
          <p:cNvSpPr txBox="1">
            <a:spLocks/>
          </p:cNvSpPr>
          <p:nvPr/>
        </p:nvSpPr>
        <p:spPr bwMode="gray">
          <a:xfrm>
            <a:off x="683404" y="4858691"/>
            <a:ext cx="8065224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"/>
            </a:defPPr>
            <a:lvl1pPr marL="0" algn="l" defTabSz="841381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" dirty="0"/>
              <a:t>Strategický workshop HC Tachov  | 01.02.2025</a:t>
            </a: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593C6F7-1ECA-961A-22CA-C16384801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3851"/>
            <a:ext cx="1431385" cy="144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E25CA82-BA4A-856C-0503-B4AFD5BEC254}"/>
              </a:ext>
            </a:extLst>
          </p:cNvPr>
          <p:cNvSpPr txBox="1"/>
          <p:nvPr/>
        </p:nvSpPr>
        <p:spPr>
          <a:xfrm>
            <a:off x="708556" y="485899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00B0F0"/>
                </a:solidFill>
              </a:rPr>
              <a:t>Proč to děláme ?????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BD881A0-5454-B607-B495-1D7A261F3A52}"/>
              </a:ext>
            </a:extLst>
          </p:cNvPr>
          <p:cNvSpPr txBox="1"/>
          <p:nvPr/>
        </p:nvSpPr>
        <p:spPr>
          <a:xfrm>
            <a:off x="630000" y="1710035"/>
            <a:ext cx="7470392" cy="250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9E0E29F-4AE9-F3BE-17AD-2232545A00B8}"/>
              </a:ext>
            </a:extLst>
          </p:cNvPr>
          <p:cNvSpPr txBox="1"/>
          <p:nvPr/>
        </p:nvSpPr>
        <p:spPr>
          <a:xfrm>
            <a:off x="602057" y="934259"/>
            <a:ext cx="73918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Workshop jsme uspořádali, abychom:</a:t>
            </a:r>
          </a:p>
          <a:p>
            <a:endParaRPr lang="cs-CZ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společně nastavili jasný směr pro další rozvoj klubu, rodiče jsou součástí klubu </a:t>
            </a:r>
            <a:r>
              <a:rPr lang="cs-CZ" sz="1400" dirty="0">
                <a:sym typeface="Wingdings" panose="05000000000000000000" pitchFamily="2" charset="2"/>
              </a:rPr>
              <a:t></a:t>
            </a:r>
            <a:endParaRPr lang="cs-CZ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chceme se neustále zlepšovat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posouvat klub dál a vytvářet prostředí, kde budou naši členové sportovat s radostí a zároveň dosahovat co nejlepších výsledků</a:t>
            </a:r>
          </a:p>
          <a:p>
            <a:endParaRPr lang="cs-CZ" sz="1400" dirty="0"/>
          </a:p>
          <a:p>
            <a:r>
              <a:rPr lang="cs-CZ" sz="1400" dirty="0"/>
              <a:t>Dnes vám proto představíme závěry z dvoudenního workshopu vedení klubu, kde jsme definovali: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400" dirty="0"/>
              <a:t>vizi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400" dirty="0"/>
              <a:t>misi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400" dirty="0"/>
              <a:t>strategické iniciativy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1400" dirty="0"/>
          </a:p>
          <a:p>
            <a:r>
              <a:rPr lang="cs-CZ" sz="1400" dirty="0"/>
              <a:t>Díky těmto krokům budeme mít jasná pravidla a cíle, které pomohou zlepšit tréninkový proces, organizaci i komunikaci v klubu. </a:t>
            </a:r>
          </a:p>
          <a:p>
            <a:endParaRPr lang="cs-CZ" sz="1400" dirty="0"/>
          </a:p>
          <a:p>
            <a:pPr algn="ctr"/>
            <a:r>
              <a:rPr lang="cs-CZ" sz="1400" b="1" dirty="0">
                <a:solidFill>
                  <a:srgbClr val="0070C0"/>
                </a:solidFill>
              </a:rPr>
              <a:t>Každý z nás k tomu může a musí přispět.</a:t>
            </a:r>
          </a:p>
        </p:txBody>
      </p:sp>
    </p:spTree>
    <p:extLst>
      <p:ext uri="{BB962C8B-B14F-4D97-AF65-F5344CB8AC3E}">
        <p14:creationId xmlns:p14="http://schemas.microsoft.com/office/powerpoint/2010/main" val="263996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3CC9CF-6725-4570-AA71-8949C3310B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841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C5461-F7F8-834A-A33C-7913089D93E6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84138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BFA82F96-208E-446B-A077-BE140FBA31F7}"/>
              </a:ext>
            </a:extLst>
          </p:cNvPr>
          <p:cNvSpPr/>
          <p:nvPr/>
        </p:nvSpPr>
        <p:spPr bwMode="gray">
          <a:xfrm>
            <a:off x="265442" y="1348218"/>
            <a:ext cx="8496944" cy="3046227"/>
          </a:xfrm>
          <a:prstGeom prst="rect">
            <a:avLst/>
          </a:prstGeom>
          <a:noFill/>
          <a:ln w="57150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C61764"/>
              </a:solidFill>
              <a:effectLst/>
              <a:uLnTx/>
              <a:uFillTx/>
              <a:latin typeface="Helvetica Neue Thin" panose="020B0403020202020204" pitchFamily="34" charset="0"/>
              <a:ea typeface="Helvetica Neue Thin" panose="020B0403020202020204" pitchFamily="34" charset="0"/>
              <a:cs typeface="Helvetica Neue" panose="02000503000000020004" pitchFamily="2" charset="0"/>
            </a:endParaRPr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359D4AEF-2A49-9384-D55F-964F2CE1A8BD}"/>
              </a:ext>
            </a:extLst>
          </p:cNvPr>
          <p:cNvSpPr txBox="1">
            <a:spLocks/>
          </p:cNvSpPr>
          <p:nvPr/>
        </p:nvSpPr>
        <p:spPr bwMode="gray">
          <a:xfrm>
            <a:off x="683404" y="4858691"/>
            <a:ext cx="8065224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"/>
            </a:defPPr>
            <a:lvl1pPr marL="0" algn="l" defTabSz="841381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13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Strategický workshop HC Tachov  | 01.02.2025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ED84A28F-9B0D-6542-D320-BEB7828F8E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33" y="113636"/>
            <a:ext cx="855321" cy="8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43E6DC-E0F0-EB67-F71B-AA4F057FE5F5}"/>
              </a:ext>
            </a:extLst>
          </p:cNvPr>
          <p:cNvSpPr txBox="1"/>
          <p:nvPr/>
        </p:nvSpPr>
        <p:spPr>
          <a:xfrm>
            <a:off x="884710" y="1026477"/>
            <a:ext cx="7374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78C0FF"/>
                </a:solidFill>
              </a:rPr>
              <a:t>Vizi</a:t>
            </a:r>
            <a:r>
              <a:rPr lang="cs-CZ" sz="1600" dirty="0"/>
              <a:t> lze nejlépe charakterizovat jako dlouhodobý směr a cílový stav, kterého </a:t>
            </a:r>
          </a:p>
          <a:p>
            <a:r>
              <a:rPr lang="cs-CZ" sz="1600" dirty="0"/>
              <a:t>       chceme dosáhnout. Je to jasná představa budoucnosti, která inspiruje, </a:t>
            </a:r>
          </a:p>
          <a:p>
            <a:r>
              <a:rPr lang="cs-CZ" sz="1600" dirty="0"/>
              <a:t>       motivuje a poskytuje rámec pro strategické rozhodování.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CD3777D-EBDD-28CE-FB45-F5EFCA940261}"/>
              </a:ext>
            </a:extLst>
          </p:cNvPr>
          <p:cNvSpPr txBox="1"/>
          <p:nvPr/>
        </p:nvSpPr>
        <p:spPr>
          <a:xfrm>
            <a:off x="2735796" y="330821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78C0FF"/>
                </a:solidFill>
              </a:rPr>
              <a:t>Vysvětlení pojmů </a:t>
            </a:r>
            <a:r>
              <a:rPr lang="cs-CZ" sz="2400" b="1" dirty="0">
                <a:solidFill>
                  <a:srgbClr val="78C0FF"/>
                </a:solidFill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rgbClr val="78C0FF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CF36F81-123B-A664-0B72-825293B8CD2F}"/>
              </a:ext>
            </a:extLst>
          </p:cNvPr>
          <p:cNvSpPr txBox="1"/>
          <p:nvPr/>
        </p:nvSpPr>
        <p:spPr>
          <a:xfrm>
            <a:off x="884709" y="2086121"/>
            <a:ext cx="7374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78C0FF"/>
                </a:solidFill>
              </a:rPr>
              <a:t>Mise</a:t>
            </a:r>
            <a:r>
              <a:rPr lang="cs-CZ" sz="1600" dirty="0"/>
              <a:t> je cesta, jak dosáhnout vize. 🎯 tedy </a:t>
            </a:r>
            <a:r>
              <a:rPr lang="cs-CZ" sz="1600" b="1" dirty="0"/>
              <a:t>konkrétní kroky, hodnoty a </a:t>
            </a:r>
          </a:p>
          <a:p>
            <a:r>
              <a:rPr lang="cs-CZ" sz="1600" b="1" dirty="0"/>
              <a:t>         činnosti</a:t>
            </a:r>
          </a:p>
          <a:p>
            <a:endParaRPr lang="cs-CZ" sz="1600" b="1" dirty="0">
              <a:solidFill>
                <a:srgbClr val="78C0FF"/>
              </a:solidFill>
            </a:endParaRPr>
          </a:p>
          <a:p>
            <a:r>
              <a:rPr lang="cs-CZ" sz="1600" b="1" dirty="0">
                <a:solidFill>
                  <a:srgbClr val="78C0FF"/>
                </a:solidFill>
              </a:rPr>
              <a:t>Strategické iniciativy </a:t>
            </a:r>
            <a:r>
              <a:rPr lang="cs-CZ" sz="1600" dirty="0"/>
              <a:t>jsou </a:t>
            </a:r>
            <a:r>
              <a:rPr lang="cs-CZ" sz="1600" b="1" dirty="0"/>
              <a:t>konkrétní kroky</a:t>
            </a:r>
            <a:r>
              <a:rPr lang="cs-CZ" sz="1600" dirty="0"/>
              <a:t>, které pomáhají klubu naplnit jeho </a:t>
            </a:r>
          </a:p>
          <a:p>
            <a:r>
              <a:rPr lang="cs-CZ" sz="1600" dirty="0"/>
              <a:t>                                    vizi a misi.</a:t>
            </a:r>
          </a:p>
          <a:p>
            <a:endParaRPr lang="cs-CZ" sz="1600" dirty="0"/>
          </a:p>
          <a:p>
            <a:r>
              <a:rPr lang="cs-CZ" sz="1600" b="1" dirty="0">
                <a:solidFill>
                  <a:srgbClr val="78C0FF"/>
                </a:solidFill>
              </a:rPr>
              <a:t>KPI</a:t>
            </a:r>
            <a:r>
              <a:rPr lang="cs-CZ" sz="1600" dirty="0"/>
              <a:t> (</a:t>
            </a:r>
            <a:r>
              <a:rPr lang="cs-CZ" sz="1600" dirty="0" err="1"/>
              <a:t>Key</a:t>
            </a:r>
            <a:r>
              <a:rPr lang="cs-CZ" sz="1600" dirty="0"/>
              <a:t> Performance </a:t>
            </a:r>
            <a:r>
              <a:rPr lang="cs-CZ" sz="1600" dirty="0" err="1"/>
              <a:t>Indicators</a:t>
            </a:r>
            <a:r>
              <a:rPr lang="cs-CZ" sz="1600" dirty="0"/>
              <a:t>) neboli klíčové ukazatele výkonnosti jsou </a:t>
            </a:r>
          </a:p>
          <a:p>
            <a:r>
              <a:rPr lang="cs-CZ" sz="1600" dirty="0"/>
              <a:t>       měřitelné hodnoty, které ukazují, jak dobře si klub, tým nebo jednotlivec </a:t>
            </a:r>
          </a:p>
          <a:p>
            <a:r>
              <a:rPr lang="cs-CZ" sz="1600" dirty="0"/>
              <a:t>       vede v dosažení stanovených cílů.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66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1C78D9-C20A-A8DD-92B2-AA0448C176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80975" marR="0" lvl="0" indent="-1809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prstClr val="black"/>
                </a:solidFill>
                <a:latin typeface="Arial"/>
              </a:rPr>
              <a:t>VIZE HC Tachov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4E5699A-E2C6-FA20-7C84-F7011394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>
                <a:solidFill>
                  <a:srgbClr val="78C0FF"/>
                </a:solidFill>
              </a:rPr>
              <a:t>STRATEGICKÝ WORKSHOP</a:t>
            </a:r>
            <a:endParaRPr lang="de-DE" dirty="0">
              <a:solidFill>
                <a:srgbClr val="78C0FF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EAE840-AFE6-35B8-CDAB-7BFA63E640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cs" noProof="0" dirty="0"/>
              <a:t>Strategický workshop HC Tachov  | 01.02.2025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434085-D6E3-84D1-CAE2-62440CF344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9CC5461-F7F8-834A-A33C-7913089D93E6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D86A5B-5E1F-7A05-3717-FB93EFDC01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79" y="100753"/>
            <a:ext cx="855321" cy="8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C03FC58-7F7D-742A-8F3E-4E6120D27C72}"/>
              </a:ext>
            </a:extLst>
          </p:cNvPr>
          <p:cNvSpPr txBox="1"/>
          <p:nvPr/>
        </p:nvSpPr>
        <p:spPr>
          <a:xfrm>
            <a:off x="300926" y="1213770"/>
            <a:ext cx="7614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effectLst/>
                <a:latin typeface="+mj-lt"/>
                <a:ea typeface="Times New Roman" panose="02020603050405020304" pitchFamily="18" charset="0"/>
              </a:rPr>
              <a:t>Poslání klubu: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1200" dirty="0">
                <a:effectLst/>
                <a:latin typeface="+mj-lt"/>
                <a:ea typeface="Times New Roman" panose="02020603050405020304" pitchFamily="18" charset="0"/>
              </a:rPr>
              <a:t>Naším cílem je vychovávat nové generace hokejistů, podporovat zdravý životní styl a rozvíjet týmového ducha prostřednictvím ledního hokeje. Chceme, aby se každý hráč cítil součástí naší hokejové rodiny.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022D25F-CA38-3137-7E78-0B3D32CE9F03}"/>
              </a:ext>
            </a:extLst>
          </p:cNvPr>
          <p:cNvSpPr txBox="1"/>
          <p:nvPr/>
        </p:nvSpPr>
        <p:spPr>
          <a:xfrm>
            <a:off x="300926" y="1935726"/>
            <a:ext cx="7398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effectLst/>
                <a:latin typeface="+mj-lt"/>
                <a:ea typeface="Times New Roman" panose="02020603050405020304" pitchFamily="18" charset="0"/>
              </a:rPr>
              <a:t>Cíl: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1200" dirty="0">
                <a:effectLst/>
                <a:latin typeface="+mj-lt"/>
                <a:ea typeface="Times New Roman" panose="02020603050405020304" pitchFamily="18" charset="0"/>
              </a:rPr>
              <a:t>Stabilizovat počet dětí v mládežnických kategoriích a vytvořit stabilní základnu hráčů.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1200" dirty="0">
                <a:effectLst/>
                <a:latin typeface="+mj-lt"/>
                <a:ea typeface="Times New Roman" panose="02020603050405020304" pitchFamily="18" charset="0"/>
              </a:rPr>
              <a:t>Pokračovat ve spolupráci s ML a vzájemně si hráčsky vypomáhat při zajištění soutěží pro všechny hráče. 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088A977-1E66-4587-BF87-2341C5BD07D9}"/>
              </a:ext>
            </a:extLst>
          </p:cNvPr>
          <p:cNvSpPr txBox="1"/>
          <p:nvPr/>
        </p:nvSpPr>
        <p:spPr>
          <a:xfrm>
            <a:off x="300926" y="2586127"/>
            <a:ext cx="884307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effectLst/>
                <a:latin typeface="+mj-lt"/>
                <a:ea typeface="Times New Roman" panose="02020603050405020304" pitchFamily="18" charset="0"/>
              </a:rPr>
              <a:t>Dlouhodobá strategie: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1200" dirty="0">
                <a:effectLst/>
                <a:latin typeface="+mj-lt"/>
                <a:ea typeface="Times New Roman" panose="02020603050405020304" pitchFamily="18" charset="0"/>
              </a:rPr>
              <a:t>Rozvoj trenérského týmu: Školení trenérů pro práci s dětmi, důraz na motivaci a psychologický přístup.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cs-CZ" sz="1200" dirty="0">
                <a:effectLst/>
                <a:latin typeface="+mj-lt"/>
                <a:ea typeface="Times New Roman" panose="02020603050405020304" pitchFamily="18" charset="0"/>
              </a:rPr>
              <a:t>Spolupráce s externím  PR poradcem - 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</a:rPr>
              <a:t>budování a udržování pozitivního obrazu a vztahů se svou veřejností, médii a dalšími zainteresovanými stranami.</a:t>
            </a:r>
          </a:p>
          <a:p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cs-CZ" sz="1200" dirty="0">
                <a:effectLst/>
                <a:latin typeface="+mj-lt"/>
                <a:ea typeface="Times New Roman" panose="02020603050405020304" pitchFamily="18" charset="0"/>
              </a:rPr>
              <a:t>Dostupnost vybavení: Zapůjčení základního hokejového vybavení pro začátečníky, aby sport pro rodiče nebyl finančně náročný.   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cs-CZ" sz="1200" dirty="0">
                <a:effectLst/>
                <a:latin typeface="+mj-lt"/>
                <a:ea typeface="Times New Roman" panose="02020603050405020304" pitchFamily="18" charset="0"/>
              </a:rPr>
              <a:t>Rodinná atmosféra: Zapojení rodičů do chodu klubu, budování komunity kolem hokeje. Společné tréninky, zápasy Rodiče x děti.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cs-CZ" sz="1200" dirty="0">
                <a:effectLst/>
                <a:latin typeface="+mj-lt"/>
                <a:ea typeface="Times New Roman" panose="02020603050405020304" pitchFamily="18" charset="0"/>
              </a:rPr>
              <a:t>Přesvědčit školy o vytvoření sportovních tříd.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2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1C78D9-C20A-A8DD-92B2-AA0448C176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80975" marR="0" lvl="0" indent="-1809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prstClr val="black"/>
                </a:solidFill>
                <a:latin typeface="Arial"/>
              </a:rPr>
              <a:t>VIZE HC Tachov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4E5699A-E2C6-FA20-7C84-F7011394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>
                <a:solidFill>
                  <a:srgbClr val="78C0FF"/>
                </a:solidFill>
              </a:rPr>
              <a:t>STRATEGICKÝ WORKSHOP</a:t>
            </a:r>
            <a:endParaRPr lang="de-DE" dirty="0">
              <a:solidFill>
                <a:srgbClr val="78C0FF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EAE840-AFE6-35B8-CDAB-7BFA63E640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cs" noProof="0" dirty="0"/>
              <a:t>Strategický workshop HC Tachov  | 01.02.2025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434085-D6E3-84D1-CAE2-62440CF344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9CC5461-F7F8-834A-A33C-7913089D93E6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D86A5B-5E1F-7A05-3717-FB93EFDC01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79" y="100753"/>
            <a:ext cx="855321" cy="8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1F7B0AF-249A-1BFF-1C40-BAFCFC3D0601}"/>
              </a:ext>
            </a:extLst>
          </p:cNvPr>
          <p:cNvSpPr txBox="1"/>
          <p:nvPr/>
        </p:nvSpPr>
        <p:spPr>
          <a:xfrm>
            <a:off x="358774" y="1255018"/>
            <a:ext cx="74611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effectLst/>
                <a:latin typeface="+mj-lt"/>
                <a:ea typeface="Times New Roman" panose="02020603050405020304" pitchFamily="18" charset="0"/>
              </a:rPr>
              <a:t>Zaměření na nábor dětí a mládeže: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1200" dirty="0">
                <a:effectLst/>
                <a:latin typeface="+mj-lt"/>
                <a:ea typeface="Times New Roman" panose="02020603050405020304" pitchFamily="18" charset="0"/>
              </a:rPr>
              <a:t>Vstřícnost a inkluze: Nabízíme příležitost všem dětem bez ohledu na předchozí zkušenosti s hokejem.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1200" dirty="0">
                <a:effectLst/>
                <a:latin typeface="+mj-lt"/>
                <a:ea typeface="Times New Roman" panose="02020603050405020304" pitchFamily="18" charset="0"/>
              </a:rPr>
              <a:t>Široká základna: Aktivně oslovujeme děti z mateřských a základních škol, aby si vyzkoušely tréninky zdarma.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1200" dirty="0">
                <a:effectLst/>
                <a:latin typeface="+mj-lt"/>
                <a:ea typeface="Times New Roman" panose="02020603050405020304" pitchFamily="18" charset="0"/>
              </a:rPr>
              <a:t>Motivační prostředí: Zdůrazňujeme radost ze hry, přátelské prostředí a pozitivní zpětnou vazbu.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1200" dirty="0">
                <a:effectLst/>
                <a:latin typeface="+mj-lt"/>
                <a:ea typeface="Calibri" panose="020F0502020204030204" pitchFamily="34" charset="0"/>
              </a:rPr>
              <a:t>"Náš hokejový klub je místem, kde si najdou své místo děti bez ohledu na národnost či původ."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1D157B6-EE42-E308-6FA2-CFFAAC0D6B53}"/>
              </a:ext>
            </a:extLst>
          </p:cNvPr>
          <p:cNvSpPr txBox="1"/>
          <p:nvPr/>
        </p:nvSpPr>
        <p:spPr>
          <a:xfrm>
            <a:off x="358774" y="2565792"/>
            <a:ext cx="84252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effectLst/>
                <a:latin typeface="+mj-lt"/>
                <a:ea typeface="Times New Roman" panose="02020603050405020304" pitchFamily="18" charset="0"/>
              </a:rPr>
              <a:t>Klíčové aktivity pro nábor: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1200" dirty="0">
                <a:effectLst/>
                <a:latin typeface="+mj-lt"/>
                <a:ea typeface="Times New Roman" panose="02020603050405020304" pitchFamily="18" charset="0"/>
              </a:rPr>
              <a:t>Celosezónní  nábor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1200" dirty="0">
                <a:effectLst/>
                <a:latin typeface="+mj-lt"/>
                <a:ea typeface="Times New Roman" panose="02020603050405020304" pitchFamily="18" charset="0"/>
              </a:rPr>
              <a:t>Letní hokejová škola (+ sportovní tábor pro děti) 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1200" dirty="0">
                <a:effectLst/>
                <a:latin typeface="+mj-lt"/>
                <a:ea typeface="Times New Roman" panose="02020603050405020304" pitchFamily="18" charset="0"/>
              </a:rPr>
              <a:t>Pokračování v akci Týden hokeje 2x ročně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1200" dirty="0">
                <a:effectLst/>
                <a:latin typeface="+mj-lt"/>
                <a:ea typeface="Times New Roman" panose="02020603050405020304" pitchFamily="18" charset="0"/>
              </a:rPr>
              <a:t>Komunikace: Aktivní propagace na sociálních sítích, webu a v místních médiích, plakátové plochy, inspirativních příběhů našich hráčů, 2 x ročně zhodnocení sezóny sport. Manažerem (video)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1200" dirty="0">
                <a:effectLst/>
                <a:latin typeface="+mj-lt"/>
                <a:ea typeface="Times New Roman" panose="02020603050405020304" pitchFamily="18" charset="0"/>
              </a:rPr>
              <a:t>Organizace ukázkových tréninků a zábavných akcí na ledě pro děti a jejich rodiče.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1200" dirty="0">
                <a:effectLst/>
                <a:latin typeface="+mj-lt"/>
                <a:ea typeface="Times New Roman" panose="02020603050405020304" pitchFamily="18" charset="0"/>
              </a:rPr>
              <a:t>Účast na Akcích města Tachov, (zapojení se do průvodu při oslavách, úklid města, husitské oslavy stánek aj.) Mikuláš, Maškarní karneval, Hokejový ples, Sportmánie.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1200" dirty="0">
                <a:effectLst/>
                <a:latin typeface="+mj-lt"/>
                <a:ea typeface="Times New Roman" panose="02020603050405020304" pitchFamily="18" charset="0"/>
              </a:rPr>
              <a:t>Spolupráce se školami a školkami - pokračovat s dopolední výukou bruslení oslovovat děti přímo při výuce. 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1200" dirty="0">
                <a:effectLst/>
                <a:latin typeface="+mj-lt"/>
                <a:ea typeface="Times New Roman" panose="02020603050405020304" pitchFamily="18" charset="0"/>
              </a:rPr>
              <a:t>Prezentace klubu přímo ve školách a nabídka sportovních aktivit v rámci tělesné výchovy za podpory Českého hokeje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1200" dirty="0">
                <a:effectLst/>
                <a:latin typeface="+mj-lt"/>
                <a:ea typeface="Times New Roman" panose="02020603050405020304" pitchFamily="18" charset="0"/>
              </a:rPr>
              <a:t>Náborový leták do 1 a 2 třídy do bakalářů pro všechny žáky ZŠ.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C9EB7E9-E013-40D5-B7F7-5CFA2A8F4D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cs-CZ" noProof="0" dirty="0"/>
              <a:t>SWOT analýza – pro rok 2025</a:t>
            </a:r>
            <a:endParaRPr lang="en-US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58299C-FD65-4A20-8A37-66C50E1E6E4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cs-CZ" noProof="0" dirty="0">
                <a:solidFill>
                  <a:srgbClr val="78C0FF"/>
                </a:solidFill>
              </a:rPr>
              <a:t>STRATEGICKÝ WORKSHOP</a:t>
            </a:r>
            <a:endParaRPr lang="en-US" noProof="0" dirty="0">
              <a:solidFill>
                <a:srgbClr val="78C0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B45B91-04C1-48C2-A73A-0A660DAFC2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9CC5461-F7F8-834A-A33C-7913089D93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D456B43-B8B6-4253-936D-C1804F3D004C}"/>
              </a:ext>
            </a:extLst>
          </p:cNvPr>
          <p:cNvSpPr/>
          <p:nvPr/>
        </p:nvSpPr>
        <p:spPr bwMode="gray">
          <a:xfrm>
            <a:off x="358775" y="1206499"/>
            <a:ext cx="4069209" cy="33893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pPr>
              <a:lnSpc>
                <a:spcPct val="105000"/>
              </a:lnSpc>
            </a:pPr>
            <a:endParaRPr lang="en-GB" sz="1300" b="1" dirty="0">
              <a:solidFill>
                <a:schemeClr val="bg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B1A2DEC-9017-45FE-8515-79A4272E00E5}"/>
              </a:ext>
            </a:extLst>
          </p:cNvPr>
          <p:cNvSpPr/>
          <p:nvPr/>
        </p:nvSpPr>
        <p:spPr bwMode="gray">
          <a:xfrm>
            <a:off x="4716016" y="1206499"/>
            <a:ext cx="4069208" cy="33893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pPr>
              <a:lnSpc>
                <a:spcPct val="105000"/>
              </a:lnSpc>
            </a:pPr>
            <a:endParaRPr lang="en-GB" sz="1300" b="1" dirty="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8363BACF-0F24-4373-AB04-E4685BC0C5D1}"/>
              </a:ext>
            </a:extLst>
          </p:cNvPr>
          <p:cNvCxnSpPr>
            <a:cxnSpLocks/>
          </p:cNvCxnSpPr>
          <p:nvPr/>
        </p:nvCxnSpPr>
        <p:spPr bwMode="gray">
          <a:xfrm>
            <a:off x="539552" y="2844161"/>
            <a:ext cx="370841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4EA661E-E0C0-4953-BF2B-58517006DCE9}"/>
              </a:ext>
            </a:extLst>
          </p:cNvPr>
          <p:cNvSpPr/>
          <p:nvPr/>
        </p:nvSpPr>
        <p:spPr bwMode="gray">
          <a:xfrm>
            <a:off x="538796" y="1254451"/>
            <a:ext cx="370916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1400" b="1" dirty="0">
                <a:solidFill>
                  <a:schemeClr val="bg1"/>
                </a:solidFill>
              </a:rPr>
              <a:t>SILNÉ STRÁNKY: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396EFCE-65D3-48CD-A789-E32F33644538}"/>
              </a:ext>
            </a:extLst>
          </p:cNvPr>
          <p:cNvSpPr/>
          <p:nvPr/>
        </p:nvSpPr>
        <p:spPr bwMode="gray">
          <a:xfrm>
            <a:off x="538796" y="3006180"/>
            <a:ext cx="370916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1400" b="1" dirty="0">
                <a:solidFill>
                  <a:schemeClr val="bg1"/>
                </a:solidFill>
              </a:rPr>
              <a:t>PŘÍLEŽITOSTI:</a:t>
            </a:r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4ED6217-7781-4D9D-9BE3-6ADB62BCD5A4}"/>
              </a:ext>
            </a:extLst>
          </p:cNvPr>
          <p:cNvCxnSpPr>
            <a:cxnSpLocks/>
          </p:cNvCxnSpPr>
          <p:nvPr/>
        </p:nvCxnSpPr>
        <p:spPr bwMode="gray">
          <a:xfrm>
            <a:off x="4896792" y="2844161"/>
            <a:ext cx="37084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4F1659EE-41A7-455F-A1F2-884C8CCDE63F}"/>
              </a:ext>
            </a:extLst>
          </p:cNvPr>
          <p:cNvSpPr/>
          <p:nvPr/>
        </p:nvSpPr>
        <p:spPr bwMode="gray">
          <a:xfrm>
            <a:off x="4825837" y="1261552"/>
            <a:ext cx="370916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1400" b="1" dirty="0">
                <a:solidFill>
                  <a:schemeClr val="tx1"/>
                </a:solidFill>
              </a:rPr>
              <a:t>SLABÉ STRÁNKY: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0DA5772-2943-4823-A7CC-AC2B69B92381}"/>
              </a:ext>
            </a:extLst>
          </p:cNvPr>
          <p:cNvSpPr/>
          <p:nvPr/>
        </p:nvSpPr>
        <p:spPr bwMode="gray">
          <a:xfrm>
            <a:off x="4896036" y="3006180"/>
            <a:ext cx="370916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1400" b="1" dirty="0">
                <a:solidFill>
                  <a:schemeClr val="tx1"/>
                </a:solidFill>
              </a:rPr>
              <a:t>HROZBY: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FBD88397-4BF6-462C-82DE-6F861CEFB551}"/>
              </a:ext>
            </a:extLst>
          </p:cNvPr>
          <p:cNvSpPr>
            <a:spLocks/>
          </p:cNvSpPr>
          <p:nvPr/>
        </p:nvSpPr>
        <p:spPr bwMode="gray">
          <a:xfrm>
            <a:off x="4477544" y="2699699"/>
            <a:ext cx="188912" cy="288925"/>
          </a:xfrm>
          <a:custGeom>
            <a:avLst/>
            <a:gdLst>
              <a:gd name="T0" fmla="*/ 118 w 279"/>
              <a:gd name="T1" fmla="*/ 0 h 425"/>
              <a:gd name="T2" fmla="*/ 0 w 279"/>
              <a:gd name="T3" fmla="*/ 0 h 425"/>
              <a:gd name="T4" fmla="*/ 74 w 279"/>
              <a:gd name="T5" fmla="*/ 99 h 425"/>
              <a:gd name="T6" fmla="*/ 129 w 279"/>
              <a:gd name="T7" fmla="*/ 169 h 425"/>
              <a:gd name="T8" fmla="*/ 165 w 279"/>
              <a:gd name="T9" fmla="*/ 213 h 425"/>
              <a:gd name="T10" fmla="*/ 129 w 279"/>
              <a:gd name="T11" fmla="*/ 256 h 425"/>
              <a:gd name="T12" fmla="*/ 74 w 279"/>
              <a:gd name="T13" fmla="*/ 327 h 425"/>
              <a:gd name="T14" fmla="*/ 0 w 279"/>
              <a:gd name="T15" fmla="*/ 425 h 425"/>
              <a:gd name="T16" fmla="*/ 118 w 279"/>
              <a:gd name="T17" fmla="*/ 425 h 425"/>
              <a:gd name="T18" fmla="*/ 279 w 279"/>
              <a:gd name="T19" fmla="*/ 213 h 425"/>
              <a:gd name="T20" fmla="*/ 118 w 279"/>
              <a:gd name="T21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9" h="425">
                <a:moveTo>
                  <a:pt x="118" y="0"/>
                </a:moveTo>
                <a:cubicBezTo>
                  <a:pt x="0" y="0"/>
                  <a:pt x="0" y="0"/>
                  <a:pt x="0" y="0"/>
                </a:cubicBezTo>
                <a:cubicBezTo>
                  <a:pt x="74" y="99"/>
                  <a:pt x="74" y="99"/>
                  <a:pt x="74" y="99"/>
                </a:cubicBezTo>
                <a:cubicBezTo>
                  <a:pt x="94" y="125"/>
                  <a:pt x="111" y="148"/>
                  <a:pt x="129" y="169"/>
                </a:cubicBezTo>
                <a:cubicBezTo>
                  <a:pt x="165" y="213"/>
                  <a:pt x="165" y="213"/>
                  <a:pt x="165" y="213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10" y="278"/>
                  <a:pt x="94" y="300"/>
                  <a:pt x="74" y="327"/>
                </a:cubicBezTo>
                <a:cubicBezTo>
                  <a:pt x="0" y="425"/>
                  <a:pt x="0" y="425"/>
                  <a:pt x="0" y="425"/>
                </a:cubicBezTo>
                <a:cubicBezTo>
                  <a:pt x="118" y="425"/>
                  <a:pt x="118" y="425"/>
                  <a:pt x="118" y="425"/>
                </a:cubicBezTo>
                <a:cubicBezTo>
                  <a:pt x="279" y="213"/>
                  <a:pt x="279" y="213"/>
                  <a:pt x="279" y="213"/>
                </a:cubicBezTo>
                <a:lnTo>
                  <a:pt x="1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DB93CAA-B226-3938-483D-19762629C564}"/>
              </a:ext>
            </a:extLst>
          </p:cNvPr>
          <p:cNvSpPr txBox="1">
            <a:spLocks/>
          </p:cNvSpPr>
          <p:nvPr/>
        </p:nvSpPr>
        <p:spPr bwMode="gray">
          <a:xfrm>
            <a:off x="683404" y="4858691"/>
            <a:ext cx="8065224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"/>
            </a:defPPr>
            <a:lvl1pPr marL="0" algn="l" defTabSz="841381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" dirty="0"/>
              <a:t>Strategický workshop HC Tachov  | 01.02.2025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F9A8ADA-7013-96B6-BA94-B634A67D2A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79" y="100753"/>
            <a:ext cx="855321" cy="8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7C0FC9F-DE4B-FC53-F93A-A60E1122A71E}"/>
              </a:ext>
            </a:extLst>
          </p:cNvPr>
          <p:cNvSpPr txBox="1"/>
          <p:nvPr/>
        </p:nvSpPr>
        <p:spPr>
          <a:xfrm flipH="1">
            <a:off x="458217" y="1441410"/>
            <a:ext cx="3870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/>
              <a:t>Zázemí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/>
              <a:t>Profesionalita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/>
              <a:t>Přátelská atmosféra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/>
              <a:t>(školička bruslení, hokejová škola, nábor, týmová soustředění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/>
              <a:t>Finanční stabilita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37F942F-CC87-55AC-59F2-5A6F615FFEB7}"/>
              </a:ext>
            </a:extLst>
          </p:cNvPr>
          <p:cNvSpPr txBox="1"/>
          <p:nvPr/>
        </p:nvSpPr>
        <p:spPr>
          <a:xfrm flipH="1">
            <a:off x="4745259" y="1432809"/>
            <a:ext cx="3870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b="1" dirty="0"/>
              <a:t>Kompetence –</a:t>
            </a:r>
            <a:r>
              <a:rPr lang="cs-CZ" sz="1000" dirty="0"/>
              <a:t> jasně definované a akceptované okolím</a:t>
            </a:r>
          </a:p>
          <a:p>
            <a:r>
              <a:rPr lang="cs-CZ" sz="1000" dirty="0"/>
              <a:t>- nevýkonný výbor – pracuje jenom někdo</a:t>
            </a:r>
          </a:p>
          <a:p>
            <a:r>
              <a:rPr lang="cs-CZ" sz="1000" dirty="0"/>
              <a:t>- nepochopení a nevyužití kompetencí (převládají občas vlastní </a:t>
            </a:r>
          </a:p>
          <a:p>
            <a:r>
              <a:rPr lang="cs-CZ" sz="1000" dirty="0"/>
              <a:t>   zájmy)</a:t>
            </a:r>
          </a:p>
          <a:p>
            <a:r>
              <a:rPr lang="cs-CZ" sz="1000" dirty="0"/>
              <a:t>- nepřijetí odpovědnosti a důsledků svého chování </a:t>
            </a:r>
          </a:p>
          <a:p>
            <a:r>
              <a:rPr lang="cs-CZ" sz="1000" dirty="0"/>
              <a:t>- nejednotnost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/>
              <a:t>Komunikace (vedoucí x rodiče, trenéři x hráči, hráči x rodiče)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/>
              <a:t>Definovat hodnoty a provázat s kompetencemi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68F6376-B847-0ED7-3001-0EF887F28214}"/>
              </a:ext>
            </a:extLst>
          </p:cNvPr>
          <p:cNvSpPr txBox="1"/>
          <p:nvPr/>
        </p:nvSpPr>
        <p:spPr>
          <a:xfrm flipH="1">
            <a:off x="411854" y="3134149"/>
            <a:ext cx="38703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/>
              <a:t>Komunikace mezi všemi (informovanost)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/>
              <a:t>Udržení zapojení mladých trenérů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/>
              <a:t>PR – sociální sítě, externí 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/>
              <a:t>Rozdělení rolí a úkolů ve výrobu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/>
              <a:t>Zajištění finančních partnerů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9CEF72A-F8FA-CE8E-D118-45FDE992373D}"/>
              </a:ext>
            </a:extLst>
          </p:cNvPr>
          <p:cNvSpPr txBox="1"/>
          <p:nvPr/>
        </p:nvSpPr>
        <p:spPr>
          <a:xfrm flipH="1">
            <a:off x="4815458" y="3218944"/>
            <a:ext cx="3870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/>
              <a:t>Ostatní sporty (hrozba jiných klubů)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/>
              <a:t>Rodiče (nastavení rodičů, názory, nesportovní rodiče – chápání sportu jako takového)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/>
              <a:t>Nedostatek financí</a:t>
            </a:r>
          </a:p>
        </p:txBody>
      </p:sp>
    </p:spTree>
    <p:extLst>
      <p:ext uri="{BB962C8B-B14F-4D97-AF65-F5344CB8AC3E}">
        <p14:creationId xmlns:p14="http://schemas.microsoft.com/office/powerpoint/2010/main" val="93990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C9EB7E9-E013-40D5-B7F7-5CFA2A8F4D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cs-CZ" noProof="0" dirty="0"/>
              <a:t>SWOT analýza – všechny podněty  FOTO</a:t>
            </a:r>
            <a:endParaRPr lang="en-US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58299C-FD65-4A20-8A37-66C50E1E6E4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cs-CZ" noProof="0" dirty="0">
                <a:solidFill>
                  <a:srgbClr val="78C0FF"/>
                </a:solidFill>
              </a:rPr>
              <a:t>STRATEGICKÝ WORKSHOP</a:t>
            </a:r>
            <a:endParaRPr lang="en-US" noProof="0" dirty="0">
              <a:solidFill>
                <a:srgbClr val="78C0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B45B91-04C1-48C2-A73A-0A660DAFC2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9CC5461-F7F8-834A-A33C-7913089D93E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8363BACF-0F24-4373-AB04-E4685BC0C5D1}"/>
              </a:ext>
            </a:extLst>
          </p:cNvPr>
          <p:cNvCxnSpPr>
            <a:cxnSpLocks/>
          </p:cNvCxnSpPr>
          <p:nvPr/>
        </p:nvCxnSpPr>
        <p:spPr bwMode="gray">
          <a:xfrm>
            <a:off x="539552" y="2844161"/>
            <a:ext cx="370841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7396EFCE-65D3-48CD-A789-E32F33644538}"/>
              </a:ext>
            </a:extLst>
          </p:cNvPr>
          <p:cNvSpPr/>
          <p:nvPr/>
        </p:nvSpPr>
        <p:spPr bwMode="gray">
          <a:xfrm>
            <a:off x="538796" y="3006180"/>
            <a:ext cx="370916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1400" b="1" dirty="0">
                <a:solidFill>
                  <a:schemeClr val="bg1"/>
                </a:solidFill>
              </a:rPr>
              <a:t>PŘÍLEŽITOSTI: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DB93CAA-B226-3938-483D-19762629C564}"/>
              </a:ext>
            </a:extLst>
          </p:cNvPr>
          <p:cNvSpPr txBox="1">
            <a:spLocks/>
          </p:cNvSpPr>
          <p:nvPr/>
        </p:nvSpPr>
        <p:spPr bwMode="gray">
          <a:xfrm>
            <a:off x="683404" y="4858691"/>
            <a:ext cx="8065224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"/>
            </a:defPPr>
            <a:lvl1pPr marL="0" algn="l" defTabSz="841381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" dirty="0"/>
              <a:t>Strategický workshop HC Tachov  | 01.02.2025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F9A8ADA-7013-96B6-BA94-B634A67D2A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79" y="100753"/>
            <a:ext cx="855321" cy="8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4" y="921600"/>
            <a:ext cx="6864351" cy="422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E665C8D-FB48-489D-B729-CFAE308B5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06800"/>
            <a:ext cx="6840000" cy="252000"/>
          </a:xfrm>
        </p:spPr>
        <p:txBody>
          <a:bodyPr/>
          <a:lstStyle/>
          <a:p>
            <a:r>
              <a:rPr lang="cs" dirty="0">
                <a:solidFill>
                  <a:srgbClr val="78C0FF"/>
                </a:solidFill>
              </a:rPr>
              <a:t>STRATEGICKÝ WORKSHOP</a:t>
            </a:r>
            <a:endParaRPr lang="cs-CZ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F0D91D8-D2AF-4659-93A8-42F3A5791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669600"/>
            <a:ext cx="6840000" cy="252000"/>
          </a:xfrm>
        </p:spPr>
        <p:txBody>
          <a:bodyPr/>
          <a:lstStyle/>
          <a:p>
            <a:r>
              <a:rPr lang="cs-CZ" dirty="0"/>
              <a:t>Vize Mise Strategie – V-</a:t>
            </a:r>
            <a:r>
              <a:rPr lang="en-US" dirty="0"/>
              <a:t>M-S</a:t>
            </a:r>
            <a:endParaRPr lang="cs-CZ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3CC9CF-6725-4570-AA71-8949C3310B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60000" y="4858691"/>
            <a:ext cx="270000" cy="144000"/>
          </a:xfrm>
        </p:spPr>
        <p:txBody>
          <a:bodyPr/>
          <a:lstStyle/>
          <a:p>
            <a:fld id="{99CC5461-F7F8-834A-A33C-7913089D93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BFA82F96-208E-446B-A077-BE140FBA31F7}"/>
              </a:ext>
            </a:extLst>
          </p:cNvPr>
          <p:cNvSpPr/>
          <p:nvPr/>
        </p:nvSpPr>
        <p:spPr bwMode="gray">
          <a:xfrm>
            <a:off x="2579558" y="1857753"/>
            <a:ext cx="4296150" cy="988045"/>
          </a:xfrm>
          <a:prstGeom prst="rect">
            <a:avLst/>
          </a:prstGeom>
          <a:noFill/>
          <a:ln w="57150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Dodržování hodnot a kompetencí a jejich vymáhání.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Finanční a trenérské zajištění.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Strategie náboru.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PR aktivity – externí i interní (komunikace).</a:t>
            </a:r>
          </a:p>
          <a:p>
            <a:pPr algn="ctr"/>
            <a:endParaRPr lang="cs-CZ" sz="1100" dirty="0">
              <a:solidFill>
                <a:srgbClr val="C61764"/>
              </a:solidFill>
              <a:latin typeface="Helvetica Neue Thin" panose="020B0403020202020204" pitchFamily="34" charset="0"/>
              <a:ea typeface="Helvetica Neue Thin" panose="020B0403020202020204" pitchFamily="34" charset="0"/>
              <a:cs typeface="Helvetica Neue" panose="02000503000000020004" pitchFamily="2" charset="0"/>
            </a:endParaRP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78EA739C-2B6A-4A13-A2BE-9A4E187E0FC9}"/>
              </a:ext>
            </a:extLst>
          </p:cNvPr>
          <p:cNvSpPr/>
          <p:nvPr/>
        </p:nvSpPr>
        <p:spPr bwMode="gray">
          <a:xfrm>
            <a:off x="2625462" y="2865099"/>
            <a:ext cx="4204342" cy="700143"/>
          </a:xfrm>
          <a:prstGeom prst="rect">
            <a:avLst/>
          </a:prstGeom>
          <a:noFill/>
          <a:ln w="57150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Definování kompetencí, rolí, úkolů a hodnot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Definování komunikačních kanálů a zodpovědností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Definování PR strategie </a:t>
            </a:r>
            <a:endParaRPr lang="cs-CZ" sz="1100" dirty="0">
              <a:solidFill>
                <a:srgbClr val="C61764"/>
              </a:solidFill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98D00A0D-5E68-4343-87E8-C296F2B192C7}"/>
              </a:ext>
            </a:extLst>
          </p:cNvPr>
          <p:cNvSpPr/>
          <p:nvPr/>
        </p:nvSpPr>
        <p:spPr bwMode="gray">
          <a:xfrm>
            <a:off x="1547664" y="3653117"/>
            <a:ext cx="6565910" cy="1193134"/>
          </a:xfrm>
          <a:prstGeom prst="rect">
            <a:avLst/>
          </a:prstGeom>
          <a:noFill/>
          <a:ln w="57150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chemeClr val="tx1"/>
                </a:solidFill>
                <a:latin typeface="+mj-lt"/>
                <a:ea typeface="Helvetica Neue Thin" panose="020B0403020202020204" pitchFamily="34" charset="0"/>
                <a:cs typeface="Helvetica Neue" panose="02000503000000020004" pitchFamily="2" charset="0"/>
              </a:rPr>
              <a:t>Hodnoty x kompetence - evidence docházky, kontrola a evidence schůzek, úklid…</a:t>
            </a:r>
          </a:p>
          <a:p>
            <a:r>
              <a:rPr lang="cs-CZ" sz="1200" dirty="0">
                <a:solidFill>
                  <a:schemeClr val="tx1"/>
                </a:solidFill>
                <a:latin typeface="+mj-lt"/>
                <a:ea typeface="Helvetica Neue Thin" panose="020B0403020202020204" pitchFamily="34" charset="0"/>
                <a:cs typeface="Helvetica Neue" panose="02000503000000020004" pitchFamily="2" charset="0"/>
              </a:rPr>
              <a:t>Finanční zajištění – rozvaha, strategický finanční plán, přehled o dotacích a sponzorech….</a:t>
            </a:r>
          </a:p>
          <a:p>
            <a:r>
              <a:rPr lang="cs-CZ" sz="1200" dirty="0">
                <a:solidFill>
                  <a:schemeClr val="tx1"/>
                </a:solidFill>
                <a:latin typeface="+mj-lt"/>
                <a:ea typeface="Helvetica Neue Thin" panose="020B0403020202020204" pitchFamily="34" charset="0"/>
                <a:cs typeface="Helvetica Neue" panose="02000503000000020004" pitchFamily="2" charset="0"/>
              </a:rPr>
              <a:t>Trenérské zajištění – přehled trenérů včetně licencí a vytíženosti……</a:t>
            </a:r>
          </a:p>
          <a:p>
            <a:r>
              <a:rPr lang="cs-CZ" sz="1200" dirty="0">
                <a:solidFill>
                  <a:schemeClr val="tx1"/>
                </a:solidFill>
                <a:latin typeface="+mj-lt"/>
                <a:ea typeface="Helvetica Neue Thin" panose="020B0403020202020204" pitchFamily="34" charset="0"/>
                <a:cs typeface="Helvetica Neue" panose="02000503000000020004" pitchFamily="2" charset="0"/>
              </a:rPr>
              <a:t>Strategie náboru – počty dětí (v letech, po kategoriích…)</a:t>
            </a:r>
          </a:p>
          <a:p>
            <a:r>
              <a:rPr lang="cs-CZ" sz="1200" dirty="0">
                <a:solidFill>
                  <a:schemeClr val="tx1"/>
                </a:solidFill>
                <a:latin typeface="+mj-lt"/>
                <a:ea typeface="Helvetica Neue Thin" panose="020B0403020202020204" pitchFamily="34" charset="0"/>
                <a:cs typeface="Helvetica Neue" panose="02000503000000020004" pitchFamily="2" charset="0"/>
              </a:rPr>
              <a:t>PR aktivity – externí – sociální média – definování potřebného počtu shlédnutí, lajků….</a:t>
            </a:r>
          </a:p>
          <a:p>
            <a:r>
              <a:rPr lang="cs-CZ" sz="1200" dirty="0">
                <a:solidFill>
                  <a:schemeClr val="tx1"/>
                </a:solidFill>
                <a:latin typeface="+mj-lt"/>
                <a:ea typeface="Helvetica Neue Thin" panose="020B0403020202020204" pitchFamily="34" charset="0"/>
                <a:cs typeface="Helvetica Neue" panose="02000503000000020004" pitchFamily="2" charset="0"/>
              </a:rPr>
              <a:t>PR aktivity – interní – počet schůzek, počet přítomných, evidence docházky….</a:t>
            </a:r>
          </a:p>
          <a:p>
            <a:endParaRPr lang="cs-CZ" sz="1200" dirty="0">
              <a:solidFill>
                <a:schemeClr val="tx1"/>
              </a:solidFill>
              <a:latin typeface="+mj-lt"/>
              <a:ea typeface="Helvetica Neue Thin" panose="020B0403020202020204" pitchFamily="34" charset="0"/>
              <a:cs typeface="Helvetica Neue" panose="02000503000000020004" pitchFamily="2" charset="0"/>
            </a:endParaRPr>
          </a:p>
          <a:p>
            <a:pPr algn="ctr"/>
            <a:endParaRPr lang="cs-CZ" sz="1200" dirty="0">
              <a:solidFill>
                <a:schemeClr val="tx1"/>
              </a:solidFill>
              <a:latin typeface="+mj-lt"/>
              <a:ea typeface="Helvetica Neue Thin" panose="020B0403020202020204" pitchFamily="34" charset="0"/>
              <a:cs typeface="Helvetica Neue" panose="02000503000000020004" pitchFamily="2" charset="0"/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D35BF81F-7BAC-4C5D-A370-EC3DC06C82F0}"/>
              </a:ext>
            </a:extLst>
          </p:cNvPr>
          <p:cNvSpPr txBox="1"/>
          <p:nvPr/>
        </p:nvSpPr>
        <p:spPr>
          <a:xfrm>
            <a:off x="3876258" y="1652598"/>
            <a:ext cx="139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F0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MISE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48DDC852-A3B5-4DAB-B210-BAB21626F5FF}"/>
              </a:ext>
            </a:extLst>
          </p:cNvPr>
          <p:cNvSpPr txBox="1"/>
          <p:nvPr/>
        </p:nvSpPr>
        <p:spPr>
          <a:xfrm>
            <a:off x="3418069" y="2661195"/>
            <a:ext cx="2307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F0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STRATEGICKÉ INICIATIVY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5942C605-CDF2-4FD6-B60E-C67C52383F2B}"/>
              </a:ext>
            </a:extLst>
          </p:cNvPr>
          <p:cNvSpPr txBox="1"/>
          <p:nvPr/>
        </p:nvSpPr>
        <p:spPr>
          <a:xfrm>
            <a:off x="3876258" y="3464637"/>
            <a:ext cx="139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VÝSLEDKY / KPI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3D40FFEE-C949-4138-A89D-EDDB10514C1C}"/>
              </a:ext>
            </a:extLst>
          </p:cNvPr>
          <p:cNvSpPr txBox="1"/>
          <p:nvPr/>
        </p:nvSpPr>
        <p:spPr>
          <a:xfrm>
            <a:off x="2045376" y="1250682"/>
            <a:ext cx="4965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Vychováváme hokejisty, formujeme osobnosti.</a:t>
            </a:r>
            <a:endParaRPr lang="en-US" sz="1600" b="1" dirty="0">
              <a:latin typeface="+mj-lt"/>
              <a:ea typeface="Helvetica Neue Thin" panose="020B0403020202020204" pitchFamily="34" charset="0"/>
            </a:endParaRP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C5ABCE89-7B19-4418-B829-5F373BB2DB9B}"/>
              </a:ext>
            </a:extLst>
          </p:cNvPr>
          <p:cNvSpPr txBox="1"/>
          <p:nvPr/>
        </p:nvSpPr>
        <p:spPr>
          <a:xfrm>
            <a:off x="3876259" y="953739"/>
            <a:ext cx="139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F0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VIZE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6AD408CC-B1E8-4AF8-9D4D-D85CD577A639}"/>
              </a:ext>
            </a:extLst>
          </p:cNvPr>
          <p:cNvCxnSpPr>
            <a:cxnSpLocks/>
          </p:cNvCxnSpPr>
          <p:nvPr/>
        </p:nvCxnSpPr>
        <p:spPr>
          <a:xfrm>
            <a:off x="971600" y="1122192"/>
            <a:ext cx="25202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B9D3C401-B1FF-46AB-8EBF-645F7C3EE4FB}"/>
              </a:ext>
            </a:extLst>
          </p:cNvPr>
          <p:cNvCxnSpPr>
            <a:cxnSpLocks/>
          </p:cNvCxnSpPr>
          <p:nvPr/>
        </p:nvCxnSpPr>
        <p:spPr>
          <a:xfrm flipV="1">
            <a:off x="5670295" y="3622783"/>
            <a:ext cx="2206588" cy="205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1A46AC6D-B932-41C4-8B3B-E0E3008CA837}"/>
              </a:ext>
            </a:extLst>
          </p:cNvPr>
          <p:cNvCxnSpPr>
            <a:cxnSpLocks/>
          </p:cNvCxnSpPr>
          <p:nvPr/>
        </p:nvCxnSpPr>
        <p:spPr>
          <a:xfrm>
            <a:off x="926524" y="1803966"/>
            <a:ext cx="2520280" cy="27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746C0EF5-3C95-4344-9C57-6B9AE3C9C3B3}"/>
              </a:ext>
            </a:extLst>
          </p:cNvPr>
          <p:cNvCxnSpPr>
            <a:cxnSpLocks/>
          </p:cNvCxnSpPr>
          <p:nvPr/>
        </p:nvCxnSpPr>
        <p:spPr>
          <a:xfrm>
            <a:off x="5580112" y="1074428"/>
            <a:ext cx="2330990" cy="84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142E0B50-6FC3-47F0-98F2-C493A6F65A50}"/>
              </a:ext>
            </a:extLst>
          </p:cNvPr>
          <p:cNvCxnSpPr>
            <a:cxnSpLocks/>
          </p:cNvCxnSpPr>
          <p:nvPr/>
        </p:nvCxnSpPr>
        <p:spPr>
          <a:xfrm>
            <a:off x="5580112" y="1793206"/>
            <a:ext cx="23309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1A6BD565-1C82-49D0-B129-67D39F76CCC8}"/>
              </a:ext>
            </a:extLst>
          </p:cNvPr>
          <p:cNvCxnSpPr>
            <a:cxnSpLocks/>
          </p:cNvCxnSpPr>
          <p:nvPr/>
        </p:nvCxnSpPr>
        <p:spPr>
          <a:xfrm flipV="1">
            <a:off x="5656950" y="2795017"/>
            <a:ext cx="2330990" cy="118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D8EBF4E6-4D84-4F44-AC24-E691C911F62D}"/>
              </a:ext>
            </a:extLst>
          </p:cNvPr>
          <p:cNvCxnSpPr>
            <a:cxnSpLocks/>
          </p:cNvCxnSpPr>
          <p:nvPr/>
        </p:nvCxnSpPr>
        <p:spPr>
          <a:xfrm>
            <a:off x="1000331" y="2819313"/>
            <a:ext cx="24464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CF116569-3599-4381-878F-EBCB1B3236E0}"/>
              </a:ext>
            </a:extLst>
          </p:cNvPr>
          <p:cNvCxnSpPr>
            <a:cxnSpLocks/>
          </p:cNvCxnSpPr>
          <p:nvPr/>
        </p:nvCxnSpPr>
        <p:spPr>
          <a:xfrm>
            <a:off x="1038027" y="3559527"/>
            <a:ext cx="2380042" cy="25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359D4AEF-2A49-9384-D55F-964F2CE1A8BD}"/>
              </a:ext>
            </a:extLst>
          </p:cNvPr>
          <p:cNvSpPr txBox="1">
            <a:spLocks/>
          </p:cNvSpPr>
          <p:nvPr/>
        </p:nvSpPr>
        <p:spPr bwMode="gray">
          <a:xfrm>
            <a:off x="683404" y="4858691"/>
            <a:ext cx="8065224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"/>
            </a:defPPr>
            <a:lvl1pPr marL="0" algn="l" defTabSz="841381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" dirty="0"/>
              <a:t>Strategický workshop HC Tachov  | 01.02.2025</a:t>
            </a:r>
            <a:endParaRPr lang="en-US" dirty="0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ED84A28F-9B0D-6542-D320-BEB7828F8E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79" y="100753"/>
            <a:ext cx="855321" cy="8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E665C8D-FB48-489D-B729-CFAE308B5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06800"/>
            <a:ext cx="6840000" cy="252000"/>
          </a:xfrm>
        </p:spPr>
        <p:txBody>
          <a:bodyPr/>
          <a:lstStyle/>
          <a:p>
            <a:r>
              <a:rPr lang="cs" dirty="0">
                <a:solidFill>
                  <a:srgbClr val="78C0FF"/>
                </a:solidFill>
              </a:rPr>
              <a:t>STRATEGICKÝ WORKSHOP</a:t>
            </a:r>
            <a:endParaRPr lang="cs-CZ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F0D91D8-D2AF-4659-93A8-42F3A5791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669600"/>
            <a:ext cx="6840000" cy="252000"/>
          </a:xfrm>
        </p:spPr>
        <p:txBody>
          <a:bodyPr/>
          <a:lstStyle/>
          <a:p>
            <a:r>
              <a:rPr lang="cs-CZ" dirty="0"/>
              <a:t>HODNOTY KLUBU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3CC9CF-6725-4570-AA71-8949C3310B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60000" y="4858691"/>
            <a:ext cx="270000" cy="144000"/>
          </a:xfrm>
        </p:spPr>
        <p:txBody>
          <a:bodyPr/>
          <a:lstStyle/>
          <a:p>
            <a:fld id="{99CC5461-F7F8-834A-A33C-7913089D93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BFA82F96-208E-446B-A077-BE140FBA31F7}"/>
              </a:ext>
            </a:extLst>
          </p:cNvPr>
          <p:cNvSpPr/>
          <p:nvPr/>
        </p:nvSpPr>
        <p:spPr bwMode="gray">
          <a:xfrm>
            <a:off x="265442" y="1348218"/>
            <a:ext cx="8496944" cy="3046227"/>
          </a:xfrm>
          <a:prstGeom prst="rect">
            <a:avLst/>
          </a:prstGeom>
          <a:noFill/>
          <a:ln w="57150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b="1" dirty="0">
                <a:solidFill>
                  <a:srgbClr val="00B0F0"/>
                </a:solidFill>
              </a:rPr>
              <a:t> ZODPOVĚDNOST		        SPOLUPRÁCE		KOMUNIKACE		           PROFESIONALITA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b="1" dirty="0">
              <a:solidFill>
                <a:srgbClr val="00B0F0"/>
              </a:solidFill>
            </a:endParaRPr>
          </a:p>
          <a:p>
            <a:r>
              <a:rPr lang="cs-CZ" sz="1200" dirty="0">
                <a:solidFill>
                  <a:schemeClr val="tx1"/>
                </a:solidFill>
              </a:rPr>
              <a:t>PLNÍM SVÉ ÚKOLY			TÝMOVOST			OTEVŘENOST		BÝT PŘIPRAVEN NA SVOU ROLI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tx1"/>
              </a:solidFill>
            </a:endParaRPr>
          </a:p>
          <a:p>
            <a:pPr algn="ctr"/>
            <a:endParaRPr lang="cs-CZ" sz="1100" dirty="0">
              <a:solidFill>
                <a:srgbClr val="C61764"/>
              </a:solidFill>
              <a:latin typeface="Helvetica Neue Thin" panose="020B0403020202020204" pitchFamily="34" charset="0"/>
              <a:ea typeface="Helvetica Neue Thin" panose="020B0403020202020204" pitchFamily="34" charset="0"/>
              <a:cs typeface="Helvetica Neue" panose="02000503000000020004" pitchFamily="2" charset="0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7736AC1A-AC83-438E-A3BE-40AB921C50FD}"/>
              </a:ext>
            </a:extLst>
          </p:cNvPr>
          <p:cNvSpPr/>
          <p:nvPr/>
        </p:nvSpPr>
        <p:spPr>
          <a:xfrm>
            <a:off x="2469701" y="4043668"/>
            <a:ext cx="4275904" cy="248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359D4AEF-2A49-9384-D55F-964F2CE1A8BD}"/>
              </a:ext>
            </a:extLst>
          </p:cNvPr>
          <p:cNvSpPr txBox="1">
            <a:spLocks/>
          </p:cNvSpPr>
          <p:nvPr/>
        </p:nvSpPr>
        <p:spPr bwMode="gray">
          <a:xfrm>
            <a:off x="683404" y="4858691"/>
            <a:ext cx="8065224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"/>
            </a:defPPr>
            <a:lvl1pPr marL="0" algn="l" defTabSz="841381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" dirty="0"/>
              <a:t>Strategický workshop HC Tachov  | 01.02.2025</a:t>
            </a:r>
            <a:endParaRPr lang="en-US" dirty="0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ED84A28F-9B0D-6542-D320-BEB7828F8E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79" y="100753"/>
            <a:ext cx="855321" cy="8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5262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ION Group">
  <a:themeElements>
    <a:clrScheme name="__Kion">
      <a:dk1>
        <a:sysClr val="windowText" lastClr="000000"/>
      </a:dk1>
      <a:lt1>
        <a:sysClr val="window" lastClr="FFFFFF"/>
      </a:lt1>
      <a:dk2>
        <a:srgbClr val="AE0055"/>
      </a:dk2>
      <a:lt2>
        <a:srgbClr val="DCDCDC"/>
      </a:lt2>
      <a:accent1>
        <a:srgbClr val="7D7D7D"/>
      </a:accent1>
      <a:accent2>
        <a:srgbClr val="AFAFAF"/>
      </a:accent2>
      <a:accent3>
        <a:srgbClr val="D2DCE6"/>
      </a:accent3>
      <a:accent4>
        <a:srgbClr val="0000FF"/>
      </a:accent4>
      <a:accent5>
        <a:srgbClr val="05164D"/>
      </a:accent5>
      <a:accent6>
        <a:srgbClr val="DCDCDC"/>
      </a:accent6>
      <a:hlink>
        <a:srgbClr val="000000"/>
      </a:hlink>
      <a:folHlink>
        <a:srgbClr val="000000"/>
      </a:folHlink>
    </a:clrScheme>
    <a:fontScheme name="KION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Dark Blue">
      <a:srgbClr val="05164D"/>
    </a:custClr>
    <a:custClr name="Violett">
      <a:srgbClr val="7300B2"/>
    </a:custClr>
    <a:custClr name="Light Blue">
      <a:srgbClr val="78C0FF"/>
    </a:custClr>
    <a:custClr name="Green">
      <a:srgbClr val="00B446"/>
    </a:custClr>
    <a:custClr name="Sea Green">
      <a:srgbClr val="004B55"/>
    </a:custClr>
    <a:custClr name="Mustard Yellow">
      <a:srgbClr val="DDD313"/>
    </a:custClr>
    <a:custClr name="Forest Green">
      <a:srgbClr val="8BB86B"/>
    </a:custClr>
    <a:custClr name="Topas Blue">
      <a:srgbClr val="3289A0"/>
    </a:custClr>
    <a:custClr name="Coral Red">
      <a:srgbClr val="F68E82"/>
    </a:custClr>
    <a:custClr name="White">
      <a:srgbClr val="FFFFFF"/>
    </a:custClr>
    <a:custClr name="KION Group">
      <a:srgbClr val="AE0055"/>
    </a:custClr>
    <a:custClr name="Linde MH">
      <a:srgbClr val="A00020"/>
    </a:custClr>
    <a:custClr name="STILL">
      <a:srgbClr val="F96915"/>
    </a:custClr>
    <a:custClr name="Dematic">
      <a:srgbClr val="FFB517"/>
    </a:custClr>
    <a:custClr name="Baoli">
      <a:srgbClr val="00B2A9"/>
    </a:custClr>
    <a:custClr name="OM">
      <a:srgbClr val="002680"/>
    </a:custClr>
  </a:custClrLst>
  <a:extLst>
    <a:ext uri="{05A4C25C-085E-4340-85A3-A5531E510DB2}">
      <thm15:themeFamily xmlns:thm15="http://schemas.microsoft.com/office/thememl/2012/main" name="Präsentation3" id="{2E838602-499F-4164-89EC-1588AF3028D3}" vid="{1FDCB358-F286-4265-97C5-F11E7AE25E2E}"/>
    </a:ext>
  </a:extLst>
</a:theme>
</file>

<file path=ppt/theme/theme2.xml><?xml version="1.0" encoding="utf-8"?>
<a:theme xmlns:a="http://schemas.openxmlformats.org/drawingml/2006/main" name="Office">
  <a:themeElements>
    <a:clrScheme name="__Kion">
      <a:dk1>
        <a:sysClr val="windowText" lastClr="000000"/>
      </a:dk1>
      <a:lt1>
        <a:sysClr val="window" lastClr="FFFFFF"/>
      </a:lt1>
      <a:dk2>
        <a:srgbClr val="AE0055"/>
      </a:dk2>
      <a:lt2>
        <a:srgbClr val="DCDCDC"/>
      </a:lt2>
      <a:accent1>
        <a:srgbClr val="7D7D7D"/>
      </a:accent1>
      <a:accent2>
        <a:srgbClr val="AFAFAF"/>
      </a:accent2>
      <a:accent3>
        <a:srgbClr val="D2DCE6"/>
      </a:accent3>
      <a:accent4>
        <a:srgbClr val="0000FF"/>
      </a:accent4>
      <a:accent5>
        <a:srgbClr val="05164D"/>
      </a:accent5>
      <a:accent6>
        <a:srgbClr val="DCDCDC"/>
      </a:accent6>
      <a:hlink>
        <a:srgbClr val="000000"/>
      </a:hlink>
      <a:folHlink>
        <a:srgbClr val="000000"/>
      </a:folHlink>
    </a:clrScheme>
    <a:fontScheme name="KION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__Kion">
      <a:dk1>
        <a:sysClr val="windowText" lastClr="000000"/>
      </a:dk1>
      <a:lt1>
        <a:sysClr val="window" lastClr="FFFFFF"/>
      </a:lt1>
      <a:dk2>
        <a:srgbClr val="AE0055"/>
      </a:dk2>
      <a:lt2>
        <a:srgbClr val="DCDCDC"/>
      </a:lt2>
      <a:accent1>
        <a:srgbClr val="7D7D7D"/>
      </a:accent1>
      <a:accent2>
        <a:srgbClr val="AFAFAF"/>
      </a:accent2>
      <a:accent3>
        <a:srgbClr val="D2DCE6"/>
      </a:accent3>
      <a:accent4>
        <a:srgbClr val="0000FF"/>
      </a:accent4>
      <a:accent5>
        <a:srgbClr val="05164D"/>
      </a:accent5>
      <a:accent6>
        <a:srgbClr val="DCDCDC"/>
      </a:accent6>
      <a:hlink>
        <a:srgbClr val="000000"/>
      </a:hlink>
      <a:folHlink>
        <a:srgbClr val="000000"/>
      </a:folHlink>
    </a:clrScheme>
    <a:fontScheme name="KION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866423A6457E448B4A1A6CA6FF8DD8" ma:contentTypeVersion="15" ma:contentTypeDescription="Ein neues Dokument erstellen." ma:contentTypeScope="" ma:versionID="77c565aecdf4fe37531aebc62ff1f360">
  <xsd:schema xmlns:xsd="http://www.w3.org/2001/XMLSchema" xmlns:xs="http://www.w3.org/2001/XMLSchema" xmlns:p="http://schemas.microsoft.com/office/2006/metadata/properties" xmlns:ns2="5e1b0395-2cfd-44ab-8a30-3e9e22d32de0" xmlns:ns3="cc769360-f4eb-4108-b8f3-a03410cc2d41" targetNamespace="http://schemas.microsoft.com/office/2006/metadata/properties" ma:root="true" ma:fieldsID="83a99cbeebb3774d3dda913b4eb1ccaa" ns2:_="" ns3:_="">
    <xsd:import namespace="5e1b0395-2cfd-44ab-8a30-3e9e22d32de0"/>
    <xsd:import namespace="cc769360-f4eb-4108-b8f3-a03410cc2d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b0395-2cfd-44ab-8a30-3e9e22d32d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fda60db5-29a6-411a-8256-c1f062110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69360-f4eb-4108-b8f3-a03410cc2d4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cba9430-5213-456c-9d76-463e7487d2c6}" ma:internalName="TaxCatchAll" ma:showField="CatchAllData" ma:web="cc769360-f4eb-4108-b8f3-a03410cc2d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c769360-f4eb-4108-b8f3-a03410cc2d41">
      <UserInfo>
        <DisplayName>Eitel, Bernd</DisplayName>
        <AccountId>60</AccountId>
        <AccountType/>
      </UserInfo>
    </SharedWithUsers>
    <TaxCatchAll xmlns="cc769360-f4eb-4108-b8f3-a03410cc2d41" xsi:nil="true"/>
    <lcf76f155ced4ddcb4097134ff3c332f xmlns="5e1b0395-2cfd-44ab-8a30-3e9e22d32de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E1EAB2-E694-4D59-9788-A2B4A8EAA7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C3155D-204B-4751-A39F-0A62C11A3D63}">
  <ds:schemaRefs>
    <ds:schemaRef ds:uri="5e1b0395-2cfd-44ab-8a30-3e9e22d32de0"/>
    <ds:schemaRef ds:uri="cc769360-f4eb-4108-b8f3-a03410cc2d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37AE13C-757B-46BC-8A7E-9EBA46DC1C83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5e1b0395-2cfd-44ab-8a30-3e9e22d32de0"/>
    <ds:schemaRef ds:uri="http://purl.org/dc/dcmitype/"/>
    <ds:schemaRef ds:uri="http://schemas.microsoft.com/office/infopath/2007/PartnerControls"/>
    <ds:schemaRef ds:uri="cc769360-f4eb-4108-b8f3-a03410cc2d4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02_KION_ITS_EMEA_ALL_PowerPoint_Master_16x9</Template>
  <TotalTime>3609</TotalTime>
  <Words>1938</Words>
  <Application>Microsoft Office PowerPoint</Application>
  <PresentationFormat>Vlastní</PresentationFormat>
  <Paragraphs>310</Paragraphs>
  <Slides>16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Helvetica Neue Thin</vt:lpstr>
      <vt:lpstr>Symbol</vt:lpstr>
      <vt:lpstr>Times New Roman</vt:lpstr>
      <vt:lpstr>Wingdings</vt:lpstr>
      <vt:lpstr>KION Group</vt:lpstr>
      <vt:lpstr>think-cell Slide</vt:lpstr>
      <vt:lpstr>Strategický workshop    Rodiče  HC Tachov </vt:lpstr>
      <vt:lpstr>Prezentace aplikace PowerPoint</vt:lpstr>
      <vt:lpstr>Prezentace aplikace PowerPoint</vt:lpstr>
      <vt:lpstr>STRATEGICKÝ WORKSHOP</vt:lpstr>
      <vt:lpstr>STRATEGICKÝ WORKSHOP</vt:lpstr>
      <vt:lpstr>STRATEGICKÝ WORKSHOP</vt:lpstr>
      <vt:lpstr>STRATEGICKÝ WORKSHOP</vt:lpstr>
      <vt:lpstr>STRATEGICKÝ WORKSHOP</vt:lpstr>
      <vt:lpstr>STRATEGICKÝ WORKSHOP</vt:lpstr>
      <vt:lpstr>STRATEGICKÝ WORKSHOP</vt:lpstr>
      <vt:lpstr>STRATEGICKÝ WORKSHOP</vt:lpstr>
      <vt:lpstr>STRATEGICKÝ WORKSHOP</vt:lpstr>
      <vt:lpstr>STRATEGICKÝ WORKSHOP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Metzler, Ines</dc:creator>
  <cp:keywords>KION PowerPoint Template 2025</cp:keywords>
  <cp:lastModifiedBy>Pavel Hrůša</cp:lastModifiedBy>
  <cp:revision>72</cp:revision>
  <cp:lastPrinted>2025-02-26T08:39:12Z</cp:lastPrinted>
  <dcterms:created xsi:type="dcterms:W3CDTF">2024-10-22T05:48:09Z</dcterms:created>
  <dcterms:modified xsi:type="dcterms:W3CDTF">2025-04-15T14:12:41Z</dcterms:modified>
  <cp:contentStatus>2024-10-07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0x0101001C866423A6457E448B4A1A6CA6FF8DD8</vt:lpwstr>
  </property>
  <property fmtid="{D5CDD505-2E9C-101B-9397-08002B2CF9AE}" pid="3" name="Order">
    <vt:lpwstr>12281300.0000000</vt:lpwstr>
  </property>
  <property fmtid="{D5CDD505-2E9C-101B-9397-08002B2CF9AE}" pid="4" name="MediaServiceImageTags">
    <vt:lpwstr/>
  </property>
</Properties>
</file>